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charts/chart1.xml" ContentType="application/vnd.openxmlformats-officedocument.drawingml.chart+xml"/>
  <Override PartName="/ppt/notesSlides/notesSlide75.xml" ContentType="application/vnd.openxmlformats-officedocument.presentationml.notesSlide+xml"/>
  <Override PartName="/ppt/slides/slide76.xml" ContentType="application/vnd.openxmlformats-officedocument.presentationml.slide+xml"/>
  <Override PartName="/ppt/slides/charts/chart2.xml" ContentType="application/vnd.openxmlformats-officedocument.drawingml.chart+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a9ac8c274e444866" /><Relationship Type="http://schemas.openxmlformats.org/officeDocument/2006/relationships/extended-properties" Target="/docProps/app.xml" Id="R694d12712c2d4f09" /><Relationship Type="http://schemas.openxmlformats.org/officeDocument/2006/relationships/officeDocument" Target="/ppt/presentation.xml" Id="R32edda8c8ccd4a87" /></Relationships>
</file>

<file path=ppt/presentation.xml><?xml version="1.0" encoding="utf-8"?>
<p:presentation xmlns:p="http://schemas.openxmlformats.org/presentationml/2006/main">
  <p:sldMasterIdLst>
    <p:sldMasterId xmlns:r="http://schemas.openxmlformats.org/officeDocument/2006/relationships" id="2147483648" r:id="Rd1074e87ac1b4df0"/>
  </p:sldMasterIdLst>
  <p:notesMasterIdLst>
    <p:notesMasterId xmlns:r="http://schemas.openxmlformats.org/officeDocument/2006/relationships" r:id="R33bbb30bd1c841dc"/>
  </p:notesMasterIdLst>
  <p:sldIdLst>
    <p:sldId xmlns:r="http://schemas.openxmlformats.org/officeDocument/2006/relationships" id="256" r:id="R3731bbf005c74df1"/>
    <p:sldId xmlns:r="http://schemas.openxmlformats.org/officeDocument/2006/relationships" id="257" r:id="R5116fa9c288045b0"/>
    <p:sldId xmlns:r="http://schemas.openxmlformats.org/officeDocument/2006/relationships" id="258" r:id="R46ac71871c8c4523"/>
    <p:sldId xmlns:r="http://schemas.openxmlformats.org/officeDocument/2006/relationships" id="259" r:id="R7c16e3c62b034a87"/>
    <p:sldId xmlns:r="http://schemas.openxmlformats.org/officeDocument/2006/relationships" id="260" r:id="R1ef158d7b4aa41c7"/>
    <p:sldId xmlns:r="http://schemas.openxmlformats.org/officeDocument/2006/relationships" id="261" r:id="R6781509134524f93"/>
    <p:sldId xmlns:r="http://schemas.openxmlformats.org/officeDocument/2006/relationships" id="262" r:id="Rd585018d91db4d68"/>
    <p:sldId xmlns:r="http://schemas.openxmlformats.org/officeDocument/2006/relationships" id="263" r:id="R8bdfa3c1cab54631"/>
    <p:sldId xmlns:r="http://schemas.openxmlformats.org/officeDocument/2006/relationships" id="264" r:id="Rf8242efdc76543da"/>
    <p:sldId xmlns:r="http://schemas.openxmlformats.org/officeDocument/2006/relationships" id="265" r:id="R0cd4318d6479482e"/>
    <p:sldId xmlns:r="http://schemas.openxmlformats.org/officeDocument/2006/relationships" id="266" r:id="R37393b53044341f0"/>
    <p:sldId xmlns:r="http://schemas.openxmlformats.org/officeDocument/2006/relationships" id="267" r:id="R2afb2458acdd44dd"/>
    <p:sldId xmlns:r="http://schemas.openxmlformats.org/officeDocument/2006/relationships" id="268" r:id="Ra0f13a55e4c240ff"/>
    <p:sldId xmlns:r="http://schemas.openxmlformats.org/officeDocument/2006/relationships" id="269" r:id="R40f17e7cb2c2447a"/>
    <p:sldId xmlns:r="http://schemas.openxmlformats.org/officeDocument/2006/relationships" id="270" r:id="Rb2fb859a805a489c"/>
    <p:sldId xmlns:r="http://schemas.openxmlformats.org/officeDocument/2006/relationships" id="271" r:id="R1dc8944fab1f4bcc"/>
    <p:sldId xmlns:r="http://schemas.openxmlformats.org/officeDocument/2006/relationships" id="272" r:id="R291586a325544bb9"/>
    <p:sldId xmlns:r="http://schemas.openxmlformats.org/officeDocument/2006/relationships" id="273" r:id="Rbbc3f8ae6e0640a7"/>
    <p:sldId xmlns:r="http://schemas.openxmlformats.org/officeDocument/2006/relationships" id="274" r:id="R2784b8ec8fa34664"/>
    <p:sldId xmlns:r="http://schemas.openxmlformats.org/officeDocument/2006/relationships" id="275" r:id="Rc676efb1ec194dec"/>
    <p:sldId xmlns:r="http://schemas.openxmlformats.org/officeDocument/2006/relationships" id="276" r:id="R7890da5336114120"/>
    <p:sldId xmlns:r="http://schemas.openxmlformats.org/officeDocument/2006/relationships" id="277" r:id="R9265bdbe927c429d"/>
    <p:sldId xmlns:r="http://schemas.openxmlformats.org/officeDocument/2006/relationships" id="278" r:id="Rb78b6963c9394f02"/>
    <p:sldId xmlns:r="http://schemas.openxmlformats.org/officeDocument/2006/relationships" id="279" r:id="Rba00054de10b4f0b"/>
    <p:sldId xmlns:r="http://schemas.openxmlformats.org/officeDocument/2006/relationships" id="280" r:id="R291a6491b9614e05"/>
    <p:sldId xmlns:r="http://schemas.openxmlformats.org/officeDocument/2006/relationships" id="281" r:id="R64a7b6ae35a74523"/>
    <p:sldId xmlns:r="http://schemas.openxmlformats.org/officeDocument/2006/relationships" id="282" r:id="R7725cb78fdeb4546"/>
    <p:sldId xmlns:r="http://schemas.openxmlformats.org/officeDocument/2006/relationships" id="283" r:id="Ra1b8b67e92f047d9"/>
    <p:sldId xmlns:r="http://schemas.openxmlformats.org/officeDocument/2006/relationships" id="284" r:id="R06b48eeb667f4851"/>
    <p:sldId xmlns:r="http://schemas.openxmlformats.org/officeDocument/2006/relationships" id="285" r:id="R42675142da0a4a48"/>
    <p:sldId xmlns:r="http://schemas.openxmlformats.org/officeDocument/2006/relationships" id="286" r:id="R54dc6a22549647ee"/>
    <p:sldId xmlns:r="http://schemas.openxmlformats.org/officeDocument/2006/relationships" id="287" r:id="R30d1c52437ba4969"/>
    <p:sldId xmlns:r="http://schemas.openxmlformats.org/officeDocument/2006/relationships" id="288" r:id="R0c95ada460224da9"/>
    <p:sldId xmlns:r="http://schemas.openxmlformats.org/officeDocument/2006/relationships" id="289" r:id="R648c3be032b04de7"/>
    <p:sldId xmlns:r="http://schemas.openxmlformats.org/officeDocument/2006/relationships" id="290" r:id="R47e08df00f974c18"/>
    <p:sldId xmlns:r="http://schemas.openxmlformats.org/officeDocument/2006/relationships" id="291" r:id="R97e7515ec29e4cdf"/>
    <p:sldId xmlns:r="http://schemas.openxmlformats.org/officeDocument/2006/relationships" id="292" r:id="Rdf8e6720ddc247d5"/>
    <p:sldId xmlns:r="http://schemas.openxmlformats.org/officeDocument/2006/relationships" id="293" r:id="Rca66ab05ef99423d"/>
    <p:sldId xmlns:r="http://schemas.openxmlformats.org/officeDocument/2006/relationships" id="294" r:id="Rd3d2744511bf49c8"/>
    <p:sldId xmlns:r="http://schemas.openxmlformats.org/officeDocument/2006/relationships" id="295" r:id="Re52d37facb8942df"/>
    <p:sldId xmlns:r="http://schemas.openxmlformats.org/officeDocument/2006/relationships" id="296" r:id="Radd3674447ce40af"/>
    <p:sldId xmlns:r="http://schemas.openxmlformats.org/officeDocument/2006/relationships" id="297" r:id="Rc721dbd4843645d0"/>
    <p:sldId xmlns:r="http://schemas.openxmlformats.org/officeDocument/2006/relationships" id="298" r:id="R91e45f25fc4c41e6"/>
    <p:sldId xmlns:r="http://schemas.openxmlformats.org/officeDocument/2006/relationships" id="299" r:id="R14e4a059db3d480e"/>
    <p:sldId xmlns:r="http://schemas.openxmlformats.org/officeDocument/2006/relationships" id="300" r:id="Rc7f7dc47aa704c92"/>
    <p:sldId xmlns:r="http://schemas.openxmlformats.org/officeDocument/2006/relationships" id="301" r:id="R0d8282f5a71e4b98"/>
    <p:sldId xmlns:r="http://schemas.openxmlformats.org/officeDocument/2006/relationships" id="302" r:id="R02128d1504d74a95"/>
    <p:sldId xmlns:r="http://schemas.openxmlformats.org/officeDocument/2006/relationships" id="303" r:id="R35cd5aaa358a4ae6"/>
    <p:sldId xmlns:r="http://schemas.openxmlformats.org/officeDocument/2006/relationships" id="304" r:id="Rcc6edc279b974c56"/>
    <p:sldId xmlns:r="http://schemas.openxmlformats.org/officeDocument/2006/relationships" id="305" r:id="R4ffa6a614af94d83"/>
    <p:sldId xmlns:r="http://schemas.openxmlformats.org/officeDocument/2006/relationships" id="306" r:id="R3bbad71df85245cc"/>
    <p:sldId xmlns:r="http://schemas.openxmlformats.org/officeDocument/2006/relationships" id="307" r:id="R5df0b703fe6f4570"/>
    <p:sldId xmlns:r="http://schemas.openxmlformats.org/officeDocument/2006/relationships" id="308" r:id="Rf71442b5fe8f40ea"/>
    <p:sldId xmlns:r="http://schemas.openxmlformats.org/officeDocument/2006/relationships" id="309" r:id="R2b1d271f81e34556"/>
    <p:sldId xmlns:r="http://schemas.openxmlformats.org/officeDocument/2006/relationships" id="310" r:id="R89896adf019740f8"/>
    <p:sldId xmlns:r="http://schemas.openxmlformats.org/officeDocument/2006/relationships" id="311" r:id="R84d3dfbf0bc64418"/>
    <p:sldId xmlns:r="http://schemas.openxmlformats.org/officeDocument/2006/relationships" id="312" r:id="R0013be44d0444064"/>
    <p:sldId xmlns:r="http://schemas.openxmlformats.org/officeDocument/2006/relationships" id="313" r:id="Rcd753aa193dc4745"/>
    <p:sldId xmlns:r="http://schemas.openxmlformats.org/officeDocument/2006/relationships" id="314" r:id="R1fe011e295774f4e"/>
    <p:sldId xmlns:r="http://schemas.openxmlformats.org/officeDocument/2006/relationships" id="315" r:id="Racbca4822d3848c2"/>
    <p:sldId xmlns:r="http://schemas.openxmlformats.org/officeDocument/2006/relationships" id="316" r:id="R96cded8128ca4887"/>
    <p:sldId xmlns:r="http://schemas.openxmlformats.org/officeDocument/2006/relationships" id="317" r:id="Rd8e5ebfdc9e844a4"/>
    <p:sldId xmlns:r="http://schemas.openxmlformats.org/officeDocument/2006/relationships" id="318" r:id="R06c0d3d4ba5148e8"/>
    <p:sldId xmlns:r="http://schemas.openxmlformats.org/officeDocument/2006/relationships" id="319" r:id="R6e74c6ef9da741ad"/>
    <p:sldId xmlns:r="http://schemas.openxmlformats.org/officeDocument/2006/relationships" id="320" r:id="R84255be20e2f46f0"/>
    <p:sldId xmlns:r="http://schemas.openxmlformats.org/officeDocument/2006/relationships" id="321" r:id="R64bdacabeb794b99"/>
    <p:sldId xmlns:r="http://schemas.openxmlformats.org/officeDocument/2006/relationships" id="322" r:id="Rfb8bd3b2fea2432e"/>
    <p:sldId xmlns:r="http://schemas.openxmlformats.org/officeDocument/2006/relationships" id="323" r:id="Re1ee3ee182794f22"/>
    <p:sldId xmlns:r="http://schemas.openxmlformats.org/officeDocument/2006/relationships" id="324" r:id="Rc881eb66326d4585"/>
    <p:sldId xmlns:r="http://schemas.openxmlformats.org/officeDocument/2006/relationships" id="325" r:id="R40b0a7bf0e4b49a2"/>
    <p:sldId xmlns:r="http://schemas.openxmlformats.org/officeDocument/2006/relationships" id="326" r:id="Rffb581b0e3244653"/>
    <p:sldId xmlns:r="http://schemas.openxmlformats.org/officeDocument/2006/relationships" id="327" r:id="R8a64457968364ed7"/>
    <p:sldId xmlns:r="http://schemas.openxmlformats.org/officeDocument/2006/relationships" id="328" r:id="R31d39cac005f4c27"/>
    <p:sldId xmlns:r="http://schemas.openxmlformats.org/officeDocument/2006/relationships" id="329" r:id="Rd9aedffdc82a41f2"/>
    <p:sldId xmlns:r="http://schemas.openxmlformats.org/officeDocument/2006/relationships" id="330" r:id="R5c640729f7db4181"/>
    <p:sldId xmlns:r="http://schemas.openxmlformats.org/officeDocument/2006/relationships" id="331" r:id="Ra2bc94cd9b2f475f"/>
    <p:sldId xmlns:r="http://schemas.openxmlformats.org/officeDocument/2006/relationships" id="332" r:id="R130291934cf04c27"/>
    <p:sldId xmlns:r="http://schemas.openxmlformats.org/officeDocument/2006/relationships" id="333" r:id="R63ab833c227d4c75"/>
    <p:sldId xmlns:r="http://schemas.openxmlformats.org/officeDocument/2006/relationships" id="334" r:id="R83fffc0c287b4544"/>
    <p:sldId xmlns:r="http://schemas.openxmlformats.org/officeDocument/2006/relationships" id="335" r:id="R1f28fe034aea4206"/>
    <p:sldId xmlns:r="http://schemas.openxmlformats.org/officeDocument/2006/relationships" id="336" r:id="R13d6d27b7a2e48bd"/>
    <p:sldId xmlns:r="http://schemas.openxmlformats.org/officeDocument/2006/relationships" id="337" r:id="R110f08dbd4334ae6"/>
    <p:sldId xmlns:r="http://schemas.openxmlformats.org/officeDocument/2006/relationships" id="338" r:id="Rafacbf76dd1a4b0a"/>
    <p:sldId xmlns:r="http://schemas.openxmlformats.org/officeDocument/2006/relationships" id="339" r:id="Rb96b971a5ec1411c"/>
    <p:sldId xmlns:r="http://schemas.openxmlformats.org/officeDocument/2006/relationships" id="340" r:id="Rfb8ed30659c14ae9"/>
    <p:sldId xmlns:r="http://schemas.openxmlformats.org/officeDocument/2006/relationships" id="341" r:id="Rd8909a2458074cae"/>
    <p:sldId xmlns:r="http://schemas.openxmlformats.org/officeDocument/2006/relationships" id="342" r:id="Rf42003ae796b43a0"/>
    <p:sldId xmlns:r="http://schemas.openxmlformats.org/officeDocument/2006/relationships" id="343" r:id="R67c8365e1a26447e"/>
    <p:sldId xmlns:r="http://schemas.openxmlformats.org/officeDocument/2006/relationships" id="344" r:id="R1f59127b95c84e77"/>
    <p:sldId xmlns:r="http://schemas.openxmlformats.org/officeDocument/2006/relationships" id="345" r:id="R5bea729fff734f1e"/>
    <p:sldId xmlns:r="http://schemas.openxmlformats.org/officeDocument/2006/relationships" id="346" r:id="Rd22453f5de624e4b"/>
    <p:sldId xmlns:r="http://schemas.openxmlformats.org/officeDocument/2006/relationships" id="347" r:id="R33736747e5974d69"/>
    <p:sldId xmlns:r="http://schemas.openxmlformats.org/officeDocument/2006/relationships" id="348" r:id="R7c8699bdb7644add"/>
    <p:sldId xmlns:r="http://schemas.openxmlformats.org/officeDocument/2006/relationships" id="349" r:id="R9f510f4292b74c3a"/>
    <p:sldId xmlns:r="http://schemas.openxmlformats.org/officeDocument/2006/relationships" id="350" r:id="R88110e8e69f44e9f"/>
    <p:sldId xmlns:r="http://schemas.openxmlformats.org/officeDocument/2006/relationships" id="351" r:id="Ra2cf494c64614fec"/>
    <p:sldId xmlns:r="http://schemas.openxmlformats.org/officeDocument/2006/relationships" id="352" r:id="Rf6780ad884c94a84"/>
    <p:sldId xmlns:r="http://schemas.openxmlformats.org/officeDocument/2006/relationships" id="353" r:id="Rcc5aad19818748da"/>
    <p:sldId xmlns:r="http://schemas.openxmlformats.org/officeDocument/2006/relationships" id="354" r:id="Re239965685ad43f3"/>
    <p:sldId xmlns:r="http://schemas.openxmlformats.org/officeDocument/2006/relationships" id="355" r:id="R40d17deb716644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f508f492fe4b44" /><Relationship Type="http://schemas.openxmlformats.org/officeDocument/2006/relationships/slideMaster" Target="/ppt/slideMasters/slideMaster1.xml" Id="Rd1074e87ac1b4df0" /><Relationship Type="http://schemas.openxmlformats.org/officeDocument/2006/relationships/notesMaster" Target="/ppt/notesMasters/notesMaster1.xml" Id="R33bbb30bd1c841dc" /><Relationship Type="http://schemas.openxmlformats.org/officeDocument/2006/relationships/presProps" Target="/ppt/presProps.xml" Id="Rf099435de69c4b14" /><Relationship Type="http://schemas.openxmlformats.org/officeDocument/2006/relationships/tableStyles" Target="/ppt/tableStyles.xml" Id="R5692f6e97da24eba" /><Relationship Type="http://schemas.openxmlformats.org/officeDocument/2006/relationships/slide" Target="/ppt/slides/slide1.xml" Id="R3731bbf005c74df1" /><Relationship Type="http://schemas.openxmlformats.org/officeDocument/2006/relationships/slide" Target="/ppt/slides/slide2.xml" Id="R5116fa9c288045b0" /><Relationship Type="http://schemas.openxmlformats.org/officeDocument/2006/relationships/slide" Target="/ppt/slides/slide3.xml" Id="R46ac71871c8c4523" /><Relationship Type="http://schemas.openxmlformats.org/officeDocument/2006/relationships/slide" Target="/ppt/slides/slide4.xml" Id="R7c16e3c62b034a87" /><Relationship Type="http://schemas.openxmlformats.org/officeDocument/2006/relationships/slide" Target="/ppt/slides/slide5.xml" Id="R1ef158d7b4aa41c7" /><Relationship Type="http://schemas.openxmlformats.org/officeDocument/2006/relationships/slide" Target="/ppt/slides/slide6.xml" Id="R6781509134524f93" /><Relationship Type="http://schemas.openxmlformats.org/officeDocument/2006/relationships/slide" Target="/ppt/slides/slide7.xml" Id="Rd585018d91db4d68" /><Relationship Type="http://schemas.openxmlformats.org/officeDocument/2006/relationships/slide" Target="/ppt/slides/slide8.xml" Id="R8bdfa3c1cab54631" /><Relationship Type="http://schemas.openxmlformats.org/officeDocument/2006/relationships/slide" Target="/ppt/slides/slide9.xml" Id="Rf8242efdc76543da" /><Relationship Type="http://schemas.openxmlformats.org/officeDocument/2006/relationships/slide" Target="/ppt/slides/slide10.xml" Id="R0cd4318d6479482e" /><Relationship Type="http://schemas.openxmlformats.org/officeDocument/2006/relationships/slide" Target="/ppt/slides/slide11.xml" Id="R37393b53044341f0" /><Relationship Type="http://schemas.openxmlformats.org/officeDocument/2006/relationships/slide" Target="/ppt/slides/slide12.xml" Id="R2afb2458acdd44dd" /><Relationship Type="http://schemas.openxmlformats.org/officeDocument/2006/relationships/slide" Target="/ppt/slides/slide13.xml" Id="Ra0f13a55e4c240ff" /><Relationship Type="http://schemas.openxmlformats.org/officeDocument/2006/relationships/slide" Target="/ppt/slides/slide14.xml" Id="R40f17e7cb2c2447a" /><Relationship Type="http://schemas.openxmlformats.org/officeDocument/2006/relationships/slide" Target="/ppt/slides/slide15.xml" Id="Rb2fb859a805a489c" /><Relationship Type="http://schemas.openxmlformats.org/officeDocument/2006/relationships/slide" Target="/ppt/slides/slide16.xml" Id="R1dc8944fab1f4bcc" /><Relationship Type="http://schemas.openxmlformats.org/officeDocument/2006/relationships/slide" Target="/ppt/slides/slide17.xml" Id="R291586a325544bb9" /><Relationship Type="http://schemas.openxmlformats.org/officeDocument/2006/relationships/slide" Target="/ppt/slides/slide18.xml" Id="Rbbc3f8ae6e0640a7" /><Relationship Type="http://schemas.openxmlformats.org/officeDocument/2006/relationships/slide" Target="/ppt/slides/slide19.xml" Id="R2784b8ec8fa34664" /><Relationship Type="http://schemas.openxmlformats.org/officeDocument/2006/relationships/slide" Target="/ppt/slides/slide20.xml" Id="Rc676efb1ec194dec" /><Relationship Type="http://schemas.openxmlformats.org/officeDocument/2006/relationships/slide" Target="/ppt/slides/slide21.xml" Id="R7890da5336114120" /><Relationship Type="http://schemas.openxmlformats.org/officeDocument/2006/relationships/slide" Target="/ppt/slides/slide22.xml" Id="R9265bdbe927c429d" /><Relationship Type="http://schemas.openxmlformats.org/officeDocument/2006/relationships/slide" Target="/ppt/slides/slide23.xml" Id="Rb78b6963c9394f02" /><Relationship Type="http://schemas.openxmlformats.org/officeDocument/2006/relationships/slide" Target="/ppt/slides/slide24.xml" Id="Rba00054de10b4f0b" /><Relationship Type="http://schemas.openxmlformats.org/officeDocument/2006/relationships/slide" Target="/ppt/slides/slide25.xml" Id="R291a6491b9614e05" /><Relationship Type="http://schemas.openxmlformats.org/officeDocument/2006/relationships/slide" Target="/ppt/slides/slide26.xml" Id="R64a7b6ae35a74523" /><Relationship Type="http://schemas.openxmlformats.org/officeDocument/2006/relationships/slide" Target="/ppt/slides/slide27.xml" Id="R7725cb78fdeb4546" /><Relationship Type="http://schemas.openxmlformats.org/officeDocument/2006/relationships/slide" Target="/ppt/slides/slide28.xml" Id="Ra1b8b67e92f047d9" /><Relationship Type="http://schemas.openxmlformats.org/officeDocument/2006/relationships/slide" Target="/ppt/slides/slide29.xml" Id="R06b48eeb667f4851" /><Relationship Type="http://schemas.openxmlformats.org/officeDocument/2006/relationships/slide" Target="/ppt/slides/slide30.xml" Id="R42675142da0a4a48" /><Relationship Type="http://schemas.openxmlformats.org/officeDocument/2006/relationships/slide" Target="/ppt/slides/slide31.xml" Id="R54dc6a22549647ee" /><Relationship Type="http://schemas.openxmlformats.org/officeDocument/2006/relationships/slide" Target="/ppt/slides/slide32.xml" Id="R30d1c52437ba4969" /><Relationship Type="http://schemas.openxmlformats.org/officeDocument/2006/relationships/slide" Target="/ppt/slides/slide33.xml" Id="R0c95ada460224da9" /><Relationship Type="http://schemas.openxmlformats.org/officeDocument/2006/relationships/slide" Target="/ppt/slides/slide34.xml" Id="R648c3be032b04de7" /><Relationship Type="http://schemas.openxmlformats.org/officeDocument/2006/relationships/slide" Target="/ppt/slides/slide35.xml" Id="R47e08df00f974c18" /><Relationship Type="http://schemas.openxmlformats.org/officeDocument/2006/relationships/slide" Target="/ppt/slides/slide36.xml" Id="R97e7515ec29e4cdf" /><Relationship Type="http://schemas.openxmlformats.org/officeDocument/2006/relationships/slide" Target="/ppt/slides/slide37.xml" Id="Rdf8e6720ddc247d5" /><Relationship Type="http://schemas.openxmlformats.org/officeDocument/2006/relationships/slide" Target="/ppt/slides/slide38.xml" Id="Rca66ab05ef99423d" /><Relationship Type="http://schemas.openxmlformats.org/officeDocument/2006/relationships/slide" Target="/ppt/slides/slide39.xml" Id="Rd3d2744511bf49c8" /><Relationship Type="http://schemas.openxmlformats.org/officeDocument/2006/relationships/slide" Target="/ppt/slides/slide40.xml" Id="Re52d37facb8942df" /><Relationship Type="http://schemas.openxmlformats.org/officeDocument/2006/relationships/slide" Target="/ppt/slides/slide41.xml" Id="Radd3674447ce40af" /><Relationship Type="http://schemas.openxmlformats.org/officeDocument/2006/relationships/slide" Target="/ppt/slides/slide42.xml" Id="Rc721dbd4843645d0" /><Relationship Type="http://schemas.openxmlformats.org/officeDocument/2006/relationships/slide" Target="/ppt/slides/slide43.xml" Id="R91e45f25fc4c41e6" /><Relationship Type="http://schemas.openxmlformats.org/officeDocument/2006/relationships/slide" Target="/ppt/slides/slide44.xml" Id="R14e4a059db3d480e" /><Relationship Type="http://schemas.openxmlformats.org/officeDocument/2006/relationships/slide" Target="/ppt/slides/slide45.xml" Id="Rc7f7dc47aa704c92" /><Relationship Type="http://schemas.openxmlformats.org/officeDocument/2006/relationships/slide" Target="/ppt/slides/slide46.xml" Id="R0d8282f5a71e4b98" /><Relationship Type="http://schemas.openxmlformats.org/officeDocument/2006/relationships/slide" Target="/ppt/slides/slide47.xml" Id="R02128d1504d74a95" /><Relationship Type="http://schemas.openxmlformats.org/officeDocument/2006/relationships/slide" Target="/ppt/slides/slide48.xml" Id="R35cd5aaa358a4ae6" /><Relationship Type="http://schemas.openxmlformats.org/officeDocument/2006/relationships/slide" Target="/ppt/slides/slide49.xml" Id="Rcc6edc279b974c56" /><Relationship Type="http://schemas.openxmlformats.org/officeDocument/2006/relationships/slide" Target="/ppt/slides/slide50.xml" Id="R4ffa6a614af94d83" /><Relationship Type="http://schemas.openxmlformats.org/officeDocument/2006/relationships/slide" Target="/ppt/slides/slide51.xml" Id="R3bbad71df85245cc" /><Relationship Type="http://schemas.openxmlformats.org/officeDocument/2006/relationships/slide" Target="/ppt/slides/slide52.xml" Id="R5df0b703fe6f4570" /><Relationship Type="http://schemas.openxmlformats.org/officeDocument/2006/relationships/slide" Target="/ppt/slides/slide53.xml" Id="Rf71442b5fe8f40ea" /><Relationship Type="http://schemas.openxmlformats.org/officeDocument/2006/relationships/slide" Target="/ppt/slides/slide54.xml" Id="R2b1d271f81e34556" /><Relationship Type="http://schemas.openxmlformats.org/officeDocument/2006/relationships/slide" Target="/ppt/slides/slide55.xml" Id="R89896adf019740f8" /><Relationship Type="http://schemas.openxmlformats.org/officeDocument/2006/relationships/slide" Target="/ppt/slides/slide56.xml" Id="R84d3dfbf0bc64418" /><Relationship Type="http://schemas.openxmlformats.org/officeDocument/2006/relationships/slide" Target="/ppt/slides/slide57.xml" Id="R0013be44d0444064" /><Relationship Type="http://schemas.openxmlformats.org/officeDocument/2006/relationships/slide" Target="/ppt/slides/slide58.xml" Id="Rcd753aa193dc4745" /><Relationship Type="http://schemas.openxmlformats.org/officeDocument/2006/relationships/slide" Target="/ppt/slides/slide59.xml" Id="R1fe011e295774f4e" /><Relationship Type="http://schemas.openxmlformats.org/officeDocument/2006/relationships/slide" Target="/ppt/slides/slide60.xml" Id="Racbca4822d3848c2" /><Relationship Type="http://schemas.openxmlformats.org/officeDocument/2006/relationships/slide" Target="/ppt/slides/slide61.xml" Id="R96cded8128ca4887" /><Relationship Type="http://schemas.openxmlformats.org/officeDocument/2006/relationships/slide" Target="/ppt/slides/slide62.xml" Id="Rd8e5ebfdc9e844a4" /><Relationship Type="http://schemas.openxmlformats.org/officeDocument/2006/relationships/slide" Target="/ppt/slides/slide63.xml" Id="R06c0d3d4ba5148e8" /><Relationship Type="http://schemas.openxmlformats.org/officeDocument/2006/relationships/slide" Target="/ppt/slides/slide64.xml" Id="R6e74c6ef9da741ad" /><Relationship Type="http://schemas.openxmlformats.org/officeDocument/2006/relationships/slide" Target="/ppt/slides/slide65.xml" Id="R84255be20e2f46f0" /><Relationship Type="http://schemas.openxmlformats.org/officeDocument/2006/relationships/slide" Target="/ppt/slides/slide66.xml" Id="R64bdacabeb794b99" /><Relationship Type="http://schemas.openxmlformats.org/officeDocument/2006/relationships/slide" Target="/ppt/slides/slide67.xml" Id="Rfb8bd3b2fea2432e" /><Relationship Type="http://schemas.openxmlformats.org/officeDocument/2006/relationships/slide" Target="/ppt/slides/slide68.xml" Id="Re1ee3ee182794f22" /><Relationship Type="http://schemas.openxmlformats.org/officeDocument/2006/relationships/slide" Target="/ppt/slides/slide69.xml" Id="Rc881eb66326d4585" /><Relationship Type="http://schemas.openxmlformats.org/officeDocument/2006/relationships/slide" Target="/ppt/slides/slide70.xml" Id="R40b0a7bf0e4b49a2" /><Relationship Type="http://schemas.openxmlformats.org/officeDocument/2006/relationships/slide" Target="/ppt/slides/slide71.xml" Id="Rffb581b0e3244653" /><Relationship Type="http://schemas.openxmlformats.org/officeDocument/2006/relationships/slide" Target="/ppt/slides/slide72.xml" Id="R8a64457968364ed7" /><Relationship Type="http://schemas.openxmlformats.org/officeDocument/2006/relationships/slide" Target="/ppt/slides/slide73.xml" Id="R31d39cac005f4c27" /><Relationship Type="http://schemas.openxmlformats.org/officeDocument/2006/relationships/slide" Target="/ppt/slides/slide74.xml" Id="Rd9aedffdc82a41f2" /><Relationship Type="http://schemas.openxmlformats.org/officeDocument/2006/relationships/slide" Target="/ppt/slides/slide75.xml" Id="R5c640729f7db4181" /><Relationship Type="http://schemas.openxmlformats.org/officeDocument/2006/relationships/slide" Target="/ppt/slides/slide76.xml" Id="Ra2bc94cd9b2f475f" /><Relationship Type="http://schemas.openxmlformats.org/officeDocument/2006/relationships/slide" Target="/ppt/slides/slide77.xml" Id="R130291934cf04c27" /><Relationship Type="http://schemas.openxmlformats.org/officeDocument/2006/relationships/slide" Target="/ppt/slides/slide78.xml" Id="R63ab833c227d4c75" /><Relationship Type="http://schemas.openxmlformats.org/officeDocument/2006/relationships/slide" Target="/ppt/slides/slide79.xml" Id="R83fffc0c287b4544" /><Relationship Type="http://schemas.openxmlformats.org/officeDocument/2006/relationships/slide" Target="/ppt/slides/slide80.xml" Id="R1f28fe034aea4206" /><Relationship Type="http://schemas.openxmlformats.org/officeDocument/2006/relationships/slide" Target="/ppt/slides/slide81.xml" Id="R13d6d27b7a2e48bd" /><Relationship Type="http://schemas.openxmlformats.org/officeDocument/2006/relationships/slide" Target="/ppt/slides/slide82.xml" Id="R110f08dbd4334ae6" /><Relationship Type="http://schemas.openxmlformats.org/officeDocument/2006/relationships/slide" Target="/ppt/slides/slide83.xml" Id="Rafacbf76dd1a4b0a" /><Relationship Type="http://schemas.openxmlformats.org/officeDocument/2006/relationships/slide" Target="/ppt/slides/slide84.xml" Id="Rb96b971a5ec1411c" /><Relationship Type="http://schemas.openxmlformats.org/officeDocument/2006/relationships/slide" Target="/ppt/slides/slide85.xml" Id="Rfb8ed30659c14ae9" /><Relationship Type="http://schemas.openxmlformats.org/officeDocument/2006/relationships/slide" Target="/ppt/slides/slide86.xml" Id="Rd8909a2458074cae" /><Relationship Type="http://schemas.openxmlformats.org/officeDocument/2006/relationships/slide" Target="/ppt/slides/slide87.xml" Id="Rf42003ae796b43a0" /><Relationship Type="http://schemas.openxmlformats.org/officeDocument/2006/relationships/slide" Target="/ppt/slides/slide88.xml" Id="R67c8365e1a26447e" /><Relationship Type="http://schemas.openxmlformats.org/officeDocument/2006/relationships/slide" Target="/ppt/slides/slide89.xml" Id="R1f59127b95c84e77" /><Relationship Type="http://schemas.openxmlformats.org/officeDocument/2006/relationships/slide" Target="/ppt/slides/slide90.xml" Id="R5bea729fff734f1e" /><Relationship Type="http://schemas.openxmlformats.org/officeDocument/2006/relationships/slide" Target="/ppt/slides/slide91.xml" Id="Rd22453f5de624e4b" /><Relationship Type="http://schemas.openxmlformats.org/officeDocument/2006/relationships/slide" Target="/ppt/slides/slide92.xml" Id="R33736747e5974d69" /><Relationship Type="http://schemas.openxmlformats.org/officeDocument/2006/relationships/slide" Target="/ppt/slides/slide93.xml" Id="R7c8699bdb7644add" /><Relationship Type="http://schemas.openxmlformats.org/officeDocument/2006/relationships/slide" Target="/ppt/slides/slide94.xml" Id="R9f510f4292b74c3a" /><Relationship Type="http://schemas.openxmlformats.org/officeDocument/2006/relationships/slide" Target="/ppt/slides/slide95.xml" Id="R88110e8e69f44e9f" /><Relationship Type="http://schemas.openxmlformats.org/officeDocument/2006/relationships/slide" Target="/ppt/slides/slide96.xml" Id="Ra2cf494c64614fec" /><Relationship Type="http://schemas.openxmlformats.org/officeDocument/2006/relationships/slide" Target="/ppt/slides/slide97.xml" Id="Rf6780ad884c94a84" /><Relationship Type="http://schemas.openxmlformats.org/officeDocument/2006/relationships/slide" Target="/ppt/slides/slide98.xml" Id="Rcc5aad19818748da" /><Relationship Type="http://schemas.openxmlformats.org/officeDocument/2006/relationships/slide" Target="/ppt/slides/slide99.xml" Id="Re239965685ad43f3" /><Relationship Type="http://schemas.openxmlformats.org/officeDocument/2006/relationships/slide" Target="/ppt/slides/slide100.xml" Id="R40d17deb716644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0f2191549d41d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AcquisIA">
  <a:themeElements>
    <a:clrScheme name="AcquisIA">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AcquisI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31906dfcb24d53" /><Relationship Type="http://schemas.openxmlformats.org/officeDocument/2006/relationships/notesMaster" Target="/ppt/notesMasters/notesMaster1.xml" Id="Rbb37fdb54c0b43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d017ab788347b2" /><Relationship Type="http://schemas.openxmlformats.org/officeDocument/2006/relationships/notesMaster" Target="/ppt/notesMasters/notesMaster1.xml" Id="Re873600ce1e647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eb8d3a128df4186" /><Relationship Type="http://schemas.openxmlformats.org/officeDocument/2006/relationships/notesMaster" Target="/ppt/notesMasters/notesMaster1.xml" Id="Ra4822edd63c343e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39e1a10dc649f1" /><Relationship Type="http://schemas.openxmlformats.org/officeDocument/2006/relationships/notesMaster" Target="/ppt/notesMasters/notesMaster1.xml" Id="R83772b8ef18541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f454dc96643456a" /><Relationship Type="http://schemas.openxmlformats.org/officeDocument/2006/relationships/notesMaster" Target="/ppt/notesMasters/notesMaster1.xml" Id="Rd459fc5e32ce4b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c76d7bca6d4ad8" /><Relationship Type="http://schemas.openxmlformats.org/officeDocument/2006/relationships/notesMaster" Target="/ppt/notesMasters/notesMaster1.xml" Id="R47b151a9d5544c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e7e0ab26574e79" /><Relationship Type="http://schemas.openxmlformats.org/officeDocument/2006/relationships/notesMaster" Target="/ppt/notesMasters/notesMaster1.xml" Id="Rec148a5c88164ad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3b88ffb49c4833" /><Relationship Type="http://schemas.openxmlformats.org/officeDocument/2006/relationships/notesMaster" Target="/ppt/notesMasters/notesMaster1.xml" Id="R2a0c022144aa4bf4"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93a093bfca4b61" /><Relationship Type="http://schemas.openxmlformats.org/officeDocument/2006/relationships/notesMaster" Target="/ppt/notesMasters/notesMaster1.xml" Id="Ra05e0f4b579f4c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41325ee84af4b65" /><Relationship Type="http://schemas.openxmlformats.org/officeDocument/2006/relationships/notesMaster" Target="/ppt/notesMasters/notesMaster1.xml" Id="R36e0a0a1ec244b6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c073a4285f4bcb" /><Relationship Type="http://schemas.openxmlformats.org/officeDocument/2006/relationships/notesMaster" Target="/ppt/notesMasters/notesMaster1.xml" Id="R55dd3f05e7d141d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9ec57611f9432b" /><Relationship Type="http://schemas.openxmlformats.org/officeDocument/2006/relationships/notesMaster" Target="/ppt/notesMasters/notesMaster1.xml" Id="R4102a83787624a7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a2fe71c587f42ed" /><Relationship Type="http://schemas.openxmlformats.org/officeDocument/2006/relationships/notesMaster" Target="/ppt/notesMasters/notesMaster1.xml" Id="R56beeb3e89fe4c5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dffce8a5c142cc" /><Relationship Type="http://schemas.openxmlformats.org/officeDocument/2006/relationships/notesMaster" Target="/ppt/notesMasters/notesMaster1.xml" Id="R653d5f2ef56846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c65db16be04f58" /><Relationship Type="http://schemas.openxmlformats.org/officeDocument/2006/relationships/notesMaster" Target="/ppt/notesMasters/notesMaster1.xml" Id="Rf80a8f542d274d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ee16904b8a3435a" /><Relationship Type="http://schemas.openxmlformats.org/officeDocument/2006/relationships/notesMaster" Target="/ppt/notesMasters/notesMaster1.xml" Id="Rdf55ab6e0f8b409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a5810db21284c72" /><Relationship Type="http://schemas.openxmlformats.org/officeDocument/2006/relationships/notesMaster" Target="/ppt/notesMasters/notesMaster1.xml" Id="R38f02d2fc93545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d69f2edc144b38" /><Relationship Type="http://schemas.openxmlformats.org/officeDocument/2006/relationships/notesMaster" Target="/ppt/notesMasters/notesMaster1.xml" Id="Rc7460d8a79e4477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f9ba7b8a8e240c6" /><Relationship Type="http://schemas.openxmlformats.org/officeDocument/2006/relationships/notesMaster" Target="/ppt/notesMasters/notesMaster1.xml" Id="Red5d1313ba12421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06a54551929473c" /><Relationship Type="http://schemas.openxmlformats.org/officeDocument/2006/relationships/notesMaster" Target="/ppt/notesMasters/notesMaster1.xml" Id="R9354c0a92085422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50bc9587534545" /><Relationship Type="http://schemas.openxmlformats.org/officeDocument/2006/relationships/notesMaster" Target="/ppt/notesMasters/notesMaster1.xml" Id="R857bd411e7d145e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ccd7c1f65d34ef4" /><Relationship Type="http://schemas.openxmlformats.org/officeDocument/2006/relationships/notesMaster" Target="/ppt/notesMasters/notesMaster1.xml" Id="R58dcf0b4c4bd47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68a4bd32514453d" /><Relationship Type="http://schemas.openxmlformats.org/officeDocument/2006/relationships/notesMaster" Target="/ppt/notesMasters/notesMaster1.xml" Id="Rb023c1b24deb4fb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6949616dd484173" /><Relationship Type="http://schemas.openxmlformats.org/officeDocument/2006/relationships/notesMaster" Target="/ppt/notesMasters/notesMaster1.xml" Id="Rd8e6256d638949f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db3a4935cb34073" /><Relationship Type="http://schemas.openxmlformats.org/officeDocument/2006/relationships/notesMaster" Target="/ppt/notesMasters/notesMaster1.xml" Id="R69c768613b044c5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aeaa4e6e80640b2" /><Relationship Type="http://schemas.openxmlformats.org/officeDocument/2006/relationships/notesMaster" Target="/ppt/notesMasters/notesMaster1.xml" Id="R5f6e4102d59040e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e15895178614cf1" /><Relationship Type="http://schemas.openxmlformats.org/officeDocument/2006/relationships/notesMaster" Target="/ppt/notesMasters/notesMaster1.xml" Id="R0f8b9b7d44534d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9b09a1b3ed4233" /><Relationship Type="http://schemas.openxmlformats.org/officeDocument/2006/relationships/notesMaster" Target="/ppt/notesMasters/notesMaster1.xml" Id="R782e564da3e94fa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d3f8099a7ef4633" /><Relationship Type="http://schemas.openxmlformats.org/officeDocument/2006/relationships/notesMaster" Target="/ppt/notesMasters/notesMaster1.xml" Id="R7b7c1f99a734432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9adf6eed2724fa8" /><Relationship Type="http://schemas.openxmlformats.org/officeDocument/2006/relationships/notesMaster" Target="/ppt/notesMasters/notesMaster1.xml" Id="R5982f8bf34eb47e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cf657c5fa1f48d5" /><Relationship Type="http://schemas.openxmlformats.org/officeDocument/2006/relationships/notesMaster" Target="/ppt/notesMasters/notesMaster1.xml" Id="R007af9606ff6465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0773afd296b4f50" /><Relationship Type="http://schemas.openxmlformats.org/officeDocument/2006/relationships/notesMaster" Target="/ppt/notesMasters/notesMaster1.xml" Id="R8453aa8b0393448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db8954270ff4073" /><Relationship Type="http://schemas.openxmlformats.org/officeDocument/2006/relationships/notesMaster" Target="/ppt/notesMasters/notesMaster1.xml" Id="Rdc6d377a3a3a46b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027dd60b4c84977" /><Relationship Type="http://schemas.openxmlformats.org/officeDocument/2006/relationships/notesMaster" Target="/ppt/notesMasters/notesMaster1.xml" Id="R04651fbf6b6b485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56dcd02230048fa" /><Relationship Type="http://schemas.openxmlformats.org/officeDocument/2006/relationships/notesMaster" Target="/ppt/notesMasters/notesMaster1.xml" Id="Ra33a8d8cef124b5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948fcf26d9a47dc" /><Relationship Type="http://schemas.openxmlformats.org/officeDocument/2006/relationships/notesMaster" Target="/ppt/notesMasters/notesMaster1.xml" Id="Re7b7e746095443b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81dcf1001c54149" /><Relationship Type="http://schemas.openxmlformats.org/officeDocument/2006/relationships/notesMaster" Target="/ppt/notesMasters/notesMaster1.xml" Id="R25d133dff8cb47e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c9d8ff8c7d7451f" /><Relationship Type="http://schemas.openxmlformats.org/officeDocument/2006/relationships/notesMaster" Target="/ppt/notesMasters/notesMaster1.xml" Id="Rcd0dbe7c365848f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a04a3ca7f944631" /><Relationship Type="http://schemas.openxmlformats.org/officeDocument/2006/relationships/notesMaster" Target="/ppt/notesMasters/notesMaster1.xml" Id="Re488d74138c74a0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bee1d19ad794410" /><Relationship Type="http://schemas.openxmlformats.org/officeDocument/2006/relationships/notesMaster" Target="/ppt/notesMasters/notesMaster1.xml" Id="R645836b57a75455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11e05ea0d6c418d" /><Relationship Type="http://schemas.openxmlformats.org/officeDocument/2006/relationships/notesMaster" Target="/ppt/notesMasters/notesMaster1.xml" Id="R5487c1b89406486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fe319c17d4547eb" /><Relationship Type="http://schemas.openxmlformats.org/officeDocument/2006/relationships/notesMaster" Target="/ppt/notesMasters/notesMaster1.xml" Id="R63c849f81ad049c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62c040fed2341fd" /><Relationship Type="http://schemas.openxmlformats.org/officeDocument/2006/relationships/notesMaster" Target="/ppt/notesMasters/notesMaster1.xml" Id="R4a0742f2bfed440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24f940aa2904189" /><Relationship Type="http://schemas.openxmlformats.org/officeDocument/2006/relationships/notesMaster" Target="/ppt/notesMasters/notesMaster1.xml" Id="R0176fd76bf99491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7af77f2734641c0" /><Relationship Type="http://schemas.openxmlformats.org/officeDocument/2006/relationships/notesMaster" Target="/ppt/notesMasters/notesMaster1.xml" Id="R75127ef8a9704bd0"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263293d01b9444ec" /><Relationship Type="http://schemas.openxmlformats.org/officeDocument/2006/relationships/notesMaster" Target="/ppt/notesMasters/notesMaster1.xml" Id="R700a20fb9697442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015b724c1ab456a" /><Relationship Type="http://schemas.openxmlformats.org/officeDocument/2006/relationships/notesMaster" Target="/ppt/notesMasters/notesMaster1.xml" Id="Rbab84cdb5aa6421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5ef513056c04261" /><Relationship Type="http://schemas.openxmlformats.org/officeDocument/2006/relationships/notesMaster" Target="/ppt/notesMasters/notesMaster1.xml" Id="R44aefcc2c2404c6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d4f5308abdd4b9d" /><Relationship Type="http://schemas.openxmlformats.org/officeDocument/2006/relationships/notesMaster" Target="/ppt/notesMasters/notesMaster1.xml" Id="R65f33f79b9ce4de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4755b2906b16419e" /><Relationship Type="http://schemas.openxmlformats.org/officeDocument/2006/relationships/notesMaster" Target="/ppt/notesMasters/notesMaster1.xml" Id="R6e778437daf747e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3a9be5b9765431f" /><Relationship Type="http://schemas.openxmlformats.org/officeDocument/2006/relationships/notesMaster" Target="/ppt/notesMasters/notesMaster1.xml" Id="Rbd2caa7a023343ed"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aefbd90ea984da5" /><Relationship Type="http://schemas.openxmlformats.org/officeDocument/2006/relationships/notesMaster" Target="/ppt/notesMasters/notesMaster1.xml" Id="R674b104d133a4422"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732a6230f6454905" /><Relationship Type="http://schemas.openxmlformats.org/officeDocument/2006/relationships/notesMaster" Target="/ppt/notesMasters/notesMaster1.xml" Id="R56c68d4d86a0493e"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a9f1a1c8b3c484b" /><Relationship Type="http://schemas.openxmlformats.org/officeDocument/2006/relationships/notesMaster" Target="/ppt/notesMasters/notesMaster1.xml" Id="R32962381fdb6406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cddd67a854142da" /><Relationship Type="http://schemas.openxmlformats.org/officeDocument/2006/relationships/notesMaster" Target="/ppt/notesMasters/notesMaster1.xml" Id="R20ac4dadbdf946bb"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a0776356ea044457" /><Relationship Type="http://schemas.openxmlformats.org/officeDocument/2006/relationships/notesMaster" Target="/ppt/notesMasters/notesMaster1.xml" Id="R7803ed44421c4bbc"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1aa0bfe02b14528" /><Relationship Type="http://schemas.openxmlformats.org/officeDocument/2006/relationships/notesMaster" Target="/ppt/notesMasters/notesMaster1.xml" Id="R47f9929dc48c426d"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506b3f86eb334a8a" /><Relationship Type="http://schemas.openxmlformats.org/officeDocument/2006/relationships/notesMaster" Target="/ppt/notesMasters/notesMaster1.xml" Id="R828cf2de0af64472"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011e05636594e5a" /><Relationship Type="http://schemas.openxmlformats.org/officeDocument/2006/relationships/notesMaster" Target="/ppt/notesMasters/notesMaster1.xml" Id="R57fe172b2f87487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efa07ab4014e4340" /><Relationship Type="http://schemas.openxmlformats.org/officeDocument/2006/relationships/notesMaster" Target="/ppt/notesMasters/notesMaster1.xml" Id="R237fb4a6c5664b49"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ba169098a04f4921" /><Relationship Type="http://schemas.openxmlformats.org/officeDocument/2006/relationships/notesMaster" Target="/ppt/notesMasters/notesMaster1.xml" Id="R163407c5f2fa4ba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a1984e0450e8445b" /><Relationship Type="http://schemas.openxmlformats.org/officeDocument/2006/relationships/notesMaster" Target="/ppt/notesMasters/notesMaster1.xml" Id="Rc6f1ff0523f549c7"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6ffd61e124ca4b98" /><Relationship Type="http://schemas.openxmlformats.org/officeDocument/2006/relationships/notesMaster" Target="/ppt/notesMasters/notesMaster1.xml" Id="Rf546847e02c14a53"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92f519870cf34bc2" /><Relationship Type="http://schemas.openxmlformats.org/officeDocument/2006/relationships/notesMaster" Target="/ppt/notesMasters/notesMaster1.xml" Id="R1ebde452492b4c2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d8009f4dae294868" /><Relationship Type="http://schemas.openxmlformats.org/officeDocument/2006/relationships/notesMaster" Target="/ppt/notesMasters/notesMaster1.xml" Id="Rd68d3b7a08fe45dc"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f9c7563990834443" /><Relationship Type="http://schemas.openxmlformats.org/officeDocument/2006/relationships/notesMaster" Target="/ppt/notesMasters/notesMaster1.xml" Id="R91833706f57e4df1"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ad84a40069634185" /><Relationship Type="http://schemas.openxmlformats.org/officeDocument/2006/relationships/notesMaster" Target="/ppt/notesMasters/notesMaster1.xml" Id="Rc9ae3a4b9a1949e5"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8bba4e010e3648f3" /><Relationship Type="http://schemas.openxmlformats.org/officeDocument/2006/relationships/notesMaster" Target="/ppt/notesMasters/notesMaster1.xml" Id="R6751711e86614daf"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feb821bc26204f17" /><Relationship Type="http://schemas.openxmlformats.org/officeDocument/2006/relationships/notesMaster" Target="/ppt/notesMasters/notesMaster1.xml" Id="R8c6e38ec3c9148c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658bbffaa7854f47" /><Relationship Type="http://schemas.openxmlformats.org/officeDocument/2006/relationships/notesMaster" Target="/ppt/notesMasters/notesMaster1.xml" Id="Rbefb05682cfb410e"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156faed97552402f" /><Relationship Type="http://schemas.openxmlformats.org/officeDocument/2006/relationships/notesMaster" Target="/ppt/notesMasters/notesMaster1.xml" Id="R0640d28530b74761"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70c931876cb54e4c" /><Relationship Type="http://schemas.openxmlformats.org/officeDocument/2006/relationships/notesMaster" Target="/ppt/notesMasters/notesMaster1.xml" Id="R691ac5dcd7ae4fcc"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7ac899f0db9a4996" /><Relationship Type="http://schemas.openxmlformats.org/officeDocument/2006/relationships/notesMaster" Target="/ppt/notesMasters/notesMaster1.xml" Id="R12a25c22f7334ab3"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024a319fcea146b6" /><Relationship Type="http://schemas.openxmlformats.org/officeDocument/2006/relationships/notesMaster" Target="/ppt/notesMasters/notesMaster1.xml" Id="R1c25267c1b3e470f"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1c62c9d11a024be9" /><Relationship Type="http://schemas.openxmlformats.org/officeDocument/2006/relationships/notesMaster" Target="/ppt/notesMasters/notesMaster1.xml" Id="R91994134897b4dee"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609834f6e0034c5a" /><Relationship Type="http://schemas.openxmlformats.org/officeDocument/2006/relationships/notesMaster" Target="/ppt/notesMasters/notesMaster1.xml" Id="Reb1ea492f426494c"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86d49c40050c4878" /><Relationship Type="http://schemas.openxmlformats.org/officeDocument/2006/relationships/notesMaster" Target="/ppt/notesMasters/notesMaster1.xml" Id="R155486ad8c5d43bd"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e5ec2058cff74254" /><Relationship Type="http://schemas.openxmlformats.org/officeDocument/2006/relationships/notesMaster" Target="/ppt/notesMasters/notesMaster1.xml" Id="Rf4472bf1a8424aec"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9de899b8ce804fe8" /><Relationship Type="http://schemas.openxmlformats.org/officeDocument/2006/relationships/notesMaster" Target="/ppt/notesMasters/notesMaster1.xml" Id="Rb00a65ca4e3b43ff"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bac8af1e629e4a65" /><Relationship Type="http://schemas.openxmlformats.org/officeDocument/2006/relationships/notesMaster" Target="/ppt/notesMasters/notesMaster1.xml" Id="Radef21c3fbf04d82"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56a6d28ef3a74895" /><Relationship Type="http://schemas.openxmlformats.org/officeDocument/2006/relationships/notesMaster" Target="/ppt/notesMasters/notesMaster1.xml" Id="R7b7435cd493b4472"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27808eb479bf4892" /><Relationship Type="http://schemas.openxmlformats.org/officeDocument/2006/relationships/notesMaster" Target="/ppt/notesMasters/notesMaster1.xml" Id="R9e36654441634b5f"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41a91122fd5a4559" /><Relationship Type="http://schemas.openxmlformats.org/officeDocument/2006/relationships/notesMaster" Target="/ppt/notesMasters/notesMaster1.xml" Id="R378adf12d2fd48c4"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673bb9f88f034392" /><Relationship Type="http://schemas.openxmlformats.org/officeDocument/2006/relationships/notesMaster" Target="/ppt/notesMasters/notesMaster1.xml" Id="Rcf89cf3a35ec4019"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d29525c2c491495a" /><Relationship Type="http://schemas.openxmlformats.org/officeDocument/2006/relationships/notesMaster" Target="/ppt/notesMasters/notesMaster1.xml" Id="R6bbfc6ce2f5248f4"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c007e703e0db4d22" /><Relationship Type="http://schemas.openxmlformats.org/officeDocument/2006/relationships/notesMaster" Target="/ppt/notesMasters/notesMaster1.xml" Id="R14ad56803818473b"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e3f80d9507d047d1" /><Relationship Type="http://schemas.openxmlformats.org/officeDocument/2006/relationships/notesMaster" Target="/ppt/notesMasters/notesMaster1.xml" Id="R5ff6655fd37a4bf6"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4ae145d99924428b" /><Relationship Type="http://schemas.openxmlformats.org/officeDocument/2006/relationships/notesMaster" Target="/ppt/notesMasters/notesMaster1.xml" Id="R9891df47516e471b"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b0929135a64f43a0" /><Relationship Type="http://schemas.openxmlformats.org/officeDocument/2006/relationships/notesMaster" Target="/ppt/notesMasters/notesMaster1.xml" Id="R1c3821992c7f4424"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2740675a43a14797" /><Relationship Type="http://schemas.openxmlformats.org/officeDocument/2006/relationships/notesMaster" Target="/ppt/notesMasters/notesMaster1.xml" Id="Ra465d849622d4e76"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d34251a791d24545" /><Relationship Type="http://schemas.openxmlformats.org/officeDocument/2006/relationships/notesMaster" Target="/ppt/notesMasters/notesMaster1.xml" Id="R31e2ea3905c94b5e"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2b6bed238ff44317" /><Relationship Type="http://schemas.openxmlformats.org/officeDocument/2006/relationships/notesMaster" Target="/ppt/notesMasters/notesMaster1.xml" Id="Re69ce31e62b947d9"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f948b9a2013d48f1" /><Relationship Type="http://schemas.openxmlformats.org/officeDocument/2006/relationships/notesMaster" Target="/ppt/notesMasters/notesMaster1.xml" Id="R6d20008cd0e747e8"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2a35cf4f2bec46e3" /><Relationship Type="http://schemas.openxmlformats.org/officeDocument/2006/relationships/notesMaster" Target="/ppt/notesMasters/notesMaster1.xml" Id="R1d37521b2e3c4dc9"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39e326f970344ce7" /><Relationship Type="http://schemas.openxmlformats.org/officeDocument/2006/relationships/notesMaster" Target="/ppt/notesMasters/notesMaster1.xml" Id="R903956d359fc4caf"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a2cf378074324b25" /><Relationship Type="http://schemas.openxmlformats.org/officeDocument/2006/relationships/notesMaster" Target="/ppt/notesMasters/notesMaster1.xml" Id="Rf2bd843852464a98"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185d1368930543d9" /><Relationship Type="http://schemas.openxmlformats.org/officeDocument/2006/relationships/notesMaster" Target="/ppt/notesMasters/notesMaster1.xml" Id="R63502a2173074116"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f8e03a76f12749f6" /><Relationship Type="http://schemas.openxmlformats.org/officeDocument/2006/relationships/notesMaster" Target="/ppt/notesMasters/notesMaster1.xml" Id="Rac03511a52224fb9"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675f17e6ce944bb0" /><Relationship Type="http://schemas.openxmlformats.org/officeDocument/2006/relationships/notesMaster" Target="/ppt/notesMasters/notesMaster1.xml" Id="Re65bc590154240f9"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8a566ccf56264be5" /><Relationship Type="http://schemas.openxmlformats.org/officeDocument/2006/relationships/notesMaster" Target="/ppt/notesMasters/notesMaster1.xml" Id="Re3578bdc1d1e4b5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Cours destiné aux étudiants de première année d’économie de l’UIR à Rabat. Aucun prérequis de programmation. 9 heures en présence, dont trois pauses de 10 minutes, soit 8 h 30 d’activité. La progression comporte 18 notions de 25 minutes. Les tableaux, exemples, démonstrations et exercices sont formatifs. Illustration de couverture générée, ne représentant pas un lieu réel de l’UIR. Aucun logo ni approbation institutionnelle revendiqués.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Présenter la logique du cours avant les applications. Expliquer que les étudiants apprennent d’abord les mots et les règles, puis observent un exemple. Le parcours contient 18 notions de 25 minutes, regroupées par trois dans des blocs de 90 minutes. Les trois séances totalisent 9 heures en présence, dont trois pauses de 10 minutes.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Sommaire de la séance 1. Chaque numéro désigne une notion. Les trois premières notions constituent le premier bloc de 90 minutes et les trois suivantes le second. Les numéros de page renvoient à la première diapositive d’explication. Présenter les intitulés sans enseigner toutes les fonctions dès le début.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Sommaire de la séance 2. Chaque numéro désigne une notion. Les trois premières notions constituent le premier bloc de 90 minutes et les trois suivantes le second. Les numéros de page renvoient à la première diapositive d’explication. Présenter les intitulés sans enseigner toutes les fonctions dès le début.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Sommaire de la séance 3. Chaque numéro désigne une notion. Les trois premières notions constituent le premier bloc de 90 minutes et les trois suivantes le second. Les numéros de page renvoient à la première diapositive d’explication. Présenter les intitulés sans enseigner toutes les fonctions dès le début.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Définir le mot tableur sans supposer une pratique préalable. Les données peuvent être des nombres, du texte ou des dates. Présenter les fonctions du logiciel avant les cas de budget ou de vente. Aucun calcul n’est demandé sur cette diapositive.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Ouvrir un classeur vierge et montrer lentement chaque repère. Le ruban se trouve dans la partie supérieure de la fenêtre. La zone Nom et la barre de formule se trouvent au-dessus de la grille. Les onglets de feuille se trouvent en bas. Les libellés et la disposition peuvent varier selon la version. Faire nommer les repères avant toute saisie.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 cours commence par la définition du tableur, les repères de l’interface et le vocabulaire. Dans chaque notion, expliquer la règle avant d’ouvrir l’exemple. Les 5 minutes de compréhension incluent l’exemple expliqué. L’introduction occupe le temps d’ouverture de la première séance. Pour les séances suivantes, revenir au sommaire correspondant pendant la reprise. Chaque séance : ouverture ou reprise 10 minutes, trois notions de 25 minutes, synthèse 5 minutes, pause 10 minutes, trois notions de 25 minutes, synthèse 5 minutes. Avant le premier exercice, distribuer le classeur étudiant et faire enregistrer une copie Excel_Nom_Prenom.xlsx. Les feuilles sont Budget, Prix, Ventes, Tarifs, Synthese et Projet. Les formules sont présentées en français, avec virgule décimale et point-virgule entre les arguments. Données fictives en MAD. Les adresses de cellules se rapportent au classeur du cours.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N01 – Classeur, feuille, cellule et plage</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Un classeur est le fichier Excel. Il contient des feuilles, repérées par les onglets. Une cellule est une case à l’intersection d’une colonne, identifiée par une lettre, et d’une ligne, identifiée par un nombre. C7 désigne donc la colonne C, ligne 7. La plage B7:C14 contient deux colonnes et huit lignes.</a:t>
            </a:r>
          </a:p>
          <a:p xmlns:a="http://schemas.openxmlformats.org/drawingml/2006/main">
            <a:r>
              <a:t>La zone Nom, à gauche de la barre de formule, indique l’adresse de la cellule sélectionnée. La barre de formule montre son contenu. Un texte décrit une information ; un nombre permet un calcul ; une date est stockée comme une valeur que l’on peut ordonner. L’unité doit figurer dans l’en-tête plutôt que dans chaque valeur saisie.</a:t>
            </a:r>
          </a:p>
          <a:p xmlns:a="http://schemas.openxmlformats.org/drawingml/2006/main">
            <a:r>
              <a:t>Enregistrez une copie du classeur étudiant sous Excel_Nom_Prenom.xlsx. Utilisez les onglets pour changer de feuille, sans créer un nouveau fichier à chaque exercice. Sauvegardez après chaque notion. Ne remplacez pas les données d’un camarade.</a:t>
            </a:r>
          </a:p>
          <a:p xmlns:a="http://schemas.openxmlformats.org/drawingml/2006/main">
            <a:r>
              <a:t>L’adresse indique une position. Le signe : relie les deux coins d’une plage.</a:t>
            </a:r>
          </a:p>
          <a:p xmlns:a="http://schemas.openxmlformats.org/drawingml/2006/main">
            <a:r>
              <a:t>L’adresse décrit la position. La barre de formule montre le contenu.</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N01 – Classeur, feuille, cellule et plage</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Le transport est en ligne 9, son prix en C9 vaut 6. Les libellés occupent A7:A14 ; les quantités et prix occupent B7:C14. La copie personnelle s’ouvre après enregistrement.</a:t>
            </a:r>
          </a:p>
          <a:p xmlns:a="http://schemas.openxmlformats.org/drawingml/2006/main">
            <a:r>
              <a:t>L’adresse indique une position. Le signe : relie les deux coins d’une plage.</a:t>
            </a:r>
          </a:p>
          <a:p xmlns:a="http://schemas.openxmlformats.org/drawingml/2006/main">
            <a:r>
              <a:t>L’adresse décrit la position. La barre de formule montre le contenu.</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N01 – Classeur, feuille, cellule et plage</a:t>
            </a:r>
          </a:p>
          <a:p xmlns:a="http://schemas.openxmlformats.org/drawingml/2006/main">
            <a:r>
              <a:t>Feuille : Budget. Temps indicatif : 7 minutes.</a:t>
            </a:r>
          </a:p>
          <a:p xmlns:a="http://schemas.openxmlformats.org/drawingml/2006/main">
            <a:r>
              <a:t/>
            </a:r>
          </a:p>
          <a:p xmlns:a="http://schemas.openxmlformats.org/drawingml/2006/main">
            <a:r>
              <a:t>1. Ouvrir le classeur étudiant et cliquer sur Budget.</a:t>
            </a:r>
          </a:p>
          <a:p xmlns:a="http://schemas.openxmlformats.org/drawingml/2006/main">
            <a:r>
              <a:t>2. Cliquer sur C7 puis lire son adresse et sa valeur 1800 dans la barre de formule.</a:t>
            </a:r>
          </a:p>
          <a:p xmlns:a="http://schemas.openxmlformats.org/drawingml/2006/main">
            <a:r>
              <a:t>3. Sélectionner B7:C14, puis revenir à A7. Montrer la différence entre cellule et plage.</a:t>
            </a:r>
          </a:p>
          <a:p xmlns:a="http://schemas.openxmlformats.org/drawingml/2006/main">
            <a:r>
              <a:t>L’adresse indique une position. Le signe : relie les deux coins d’une plage.</a:t>
            </a:r>
          </a:p>
          <a:p xmlns:a="http://schemas.openxmlformats.org/drawingml/2006/main">
            <a:r>
              <a:t>L’adresse décrit la position. La barre de formule montre le contenu.</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N01 – Classeur, feuille, cellule et plage</a:t>
            </a:r>
          </a:p>
          <a:p xmlns:a="http://schemas.openxmlformats.org/drawingml/2006/main">
            <a:r>
              <a:t>Feuille : Budget. Temps indicatif : 9 minutes.</a:t>
            </a:r>
          </a:p>
          <a:p xmlns:a="http://schemas.openxmlformats.org/drawingml/2006/main">
            <a:r>
              <a:t/>
            </a:r>
          </a:p>
          <a:p xmlns:a="http://schemas.openxmlformats.org/drawingml/2006/main">
            <a:r>
              <a:t>1. Enregistrer une copie à votre nom.</a:t>
            </a:r>
          </a:p>
          <a:p xmlns:a="http://schemas.openxmlformats.org/drawingml/2006/main">
            <a:r>
              <a:t>2. Retrouver la cellule qui contient le prix unitaire du transport et écrire son adresse dans votre cahier.</a:t>
            </a:r>
          </a:p>
          <a:p xmlns:a="http://schemas.openxmlformats.org/drawingml/2006/main">
            <a:r>
              <a:t>3. Sélectionner les huit postes de dépense, puis la plage des quantités et des prix.</a:t>
            </a:r>
          </a:p>
          <a:p xmlns:a="http://schemas.openxmlformats.org/drawingml/2006/main">
            <a:r>
              <a:t>L’adresse indique une position. Le signe : relie les deux coins d’une plage.</a:t>
            </a:r>
          </a:p>
          <a:p xmlns:a="http://schemas.openxmlformats.org/drawingml/2006/main">
            <a:r>
              <a:t>L’adresse décrit la position. La barre de formule montre le contenu.</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N01 – Classeur, feuille, cellule et plage</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Le transport est en ligne 9, son prix en C9 vaut 6. Les libellés occupent A7:A14 ; les quantités et prix occupent B7:C14. La copie personnelle s’ouvre après enregistrement.</a:t>
            </a:r>
          </a:p>
          <a:p xmlns:a="http://schemas.openxmlformats.org/drawingml/2006/main">
            <a:r>
              <a:t>L’adresse indique une position. Le signe : relie les deux coins d’une plage.</a:t>
            </a:r>
          </a:p>
          <a:p xmlns:a="http://schemas.openxmlformats.org/drawingml/2006/main">
            <a:r>
              <a:t>L’adresse décrit la position. La barre de formule montre le contenu.</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N02 – Les données et les formats</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Le format est une façon d’afficher une valeur. Il ne change pas le nombre utilisé dans les calculs. Une valeur 1800 peut être affichée 1 800,00 MAD. Saisir directement « 1800 MAD » risque de créer du texte. Saisissez 1800 et appliquez ensuite un format monétaire ou un format personnalisé.</a:t>
            </a:r>
          </a:p>
          <a:p xmlns:a="http://schemas.openxmlformats.org/drawingml/2006/main">
            <a:r>
              <a:t>Un pourcentage est un rapport à 100. Le taux 10 % correspond à la valeur 0,10. Dans une cellule au format Général, saisir 10 % crée cette valeur. Saisir 10 puis appliquer Pourcentage affiche 1 000 %. La barre de formule et un calcul simple permettent de vérifier le sens de la valeur.</a:t>
            </a:r>
          </a:p>
          <a:p xmlns:a="http://schemas.openxmlformats.org/drawingml/2006/main">
            <a:r>
              <a:t>Afficher deux décimales n’arrondit pas nécessairement la valeur stockée : 1/3 peut apparaître 0,33 tout en restant proche de 0,333333. On distingue donc l’affichage et l’arrondi effectué par une formule. Les séparateurs décimaux dépendent de la langue et des paramètres régionaux.</a:t>
            </a:r>
          </a:p>
          <a:p xmlns:a="http://schemas.openxmlformats.org/drawingml/2006/main">
            <a:r>
              <a:t>Pour 1/3, les calculs suivants utilisent la valeur non limitée à deux décimales.</a:t>
            </a:r>
          </a:p>
          <a:p xmlns:a="http://schemas.openxmlformats.org/drawingml/2006/main">
            <a:r>
              <a:t>Une unité ajoutée dans la saisie peut transformer un nombre en texte.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N02 – Les données et les formats</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C7 affiche 1 800,00 ; B3 affiche 10 %. Les valeurs restent numériques. 10 % de 100 MAD vaut 10 MAD.</a:t>
            </a:r>
          </a:p>
          <a:p xmlns:a="http://schemas.openxmlformats.org/drawingml/2006/main">
            <a:r>
              <a:t>Pour 1/3, les calculs suivants utilisent la valeur non limitée à deux décimales.</a:t>
            </a:r>
          </a:p>
          <a:p xmlns:a="http://schemas.openxmlformats.org/drawingml/2006/main">
            <a:r>
              <a:t>Une unité ajoutée dans la saisie peut transformer un nombre en texte.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N02 – Les données et les formats</a:t>
            </a:r>
          </a:p>
          <a:p xmlns:a="http://schemas.openxmlformats.org/drawingml/2006/main">
            <a:r>
              <a:t>Feuille : Budget. Temps indicatif : 7 minutes.</a:t>
            </a:r>
          </a:p>
          <a:p xmlns:a="http://schemas.openxmlformats.org/drawingml/2006/main">
            <a:r>
              <a:t/>
            </a:r>
          </a:p>
          <a:p xmlns:a="http://schemas.openxmlformats.org/drawingml/2006/main">
            <a:r>
              <a:t>1. Dans Budget, sélectionner C7:C14 et choisir Nombre avec deux décimales ; l’unité MAD est dans l’en-tête.</a:t>
            </a:r>
          </a:p>
          <a:p xmlns:a="http://schemas.openxmlformats.org/drawingml/2006/main">
            <a:r>
              <a:t>2. Observer B3 : 0,10 s’affiche 10 %. Saisir 10 % si nécessaire.</a:t>
            </a:r>
          </a:p>
          <a:p xmlns:a="http://schemas.openxmlformats.org/drawingml/2006/main">
            <a:r>
              <a:t>3. Dans une cellule libre, saisir 10 puis appliquer le format Pourcentage. Annuler ensuite la manipulation.</a:t>
            </a:r>
          </a:p>
          <a:p xmlns:a="http://schemas.openxmlformats.org/drawingml/2006/main">
            <a:r>
              <a:t>Pour 1/3, les calculs suivants utilisent la valeur non limitée à deux décimales.</a:t>
            </a:r>
          </a:p>
          <a:p xmlns:a="http://schemas.openxmlformats.org/drawingml/2006/main">
            <a:r>
              <a:t>Une unité ajoutée dans la saisie peut transformer un nombre en texte.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N02 – Les données et les formats</a:t>
            </a:r>
          </a:p>
          <a:p xmlns:a="http://schemas.openxmlformats.org/drawingml/2006/main">
            <a:r>
              <a:t>Feuille : Budget. Temps indicatif : 9 minutes.</a:t>
            </a:r>
          </a:p>
          <a:p xmlns:a="http://schemas.openxmlformats.org/drawingml/2006/main">
            <a:r>
              <a:t/>
            </a:r>
          </a:p>
          <a:p xmlns:a="http://schemas.openxmlformats.org/drawingml/2006/main">
            <a:r>
              <a:t>1. Mettre les prix C7:C14 au format Nombre, deux décimales.</a:t>
            </a:r>
          </a:p>
          <a:p xmlns:a="http://schemas.openxmlformats.org/drawingml/2006/main">
            <a:r>
              <a:t>2. Afficher B3 comme un pourcentage sans décimale.</a:t>
            </a:r>
          </a:p>
          <a:p xmlns:a="http://schemas.openxmlformats.org/drawingml/2006/main">
            <a:r>
              <a:t>3. Expliquer par écrit la différence entre la valeur 0,1 et son affichage 10 %.</a:t>
            </a:r>
          </a:p>
          <a:p xmlns:a="http://schemas.openxmlformats.org/drawingml/2006/main">
            <a:r>
              <a:t>Pour 1/3, les calculs suivants utilisent la valeur non limitée à deux décimales.</a:t>
            </a:r>
          </a:p>
          <a:p xmlns:a="http://schemas.openxmlformats.org/drawingml/2006/main">
            <a:r>
              <a:t>Une unité ajoutée dans la saisie peut transformer un nombre en texte.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N02 – Les données et les formats</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C7 affiche 1 800,00 ; B3 affiche 10 %. Les valeurs restent numériques. 10 % de 100 MAD vaut 10 MAD.</a:t>
            </a:r>
          </a:p>
          <a:p xmlns:a="http://schemas.openxmlformats.org/drawingml/2006/main">
            <a:r>
              <a:t>Pour 1/3, les calculs suivants utilisent la valeur non limitée à deux décimales.</a:t>
            </a:r>
          </a:p>
          <a:p xmlns:a="http://schemas.openxmlformats.org/drawingml/2006/main">
            <a:r>
              <a:t>Une unité ajoutée dans la saisie peut transformer un nombre en texte.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N03 – Les formules et les opérateurs</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Une formule commence par =. Les opérateurs usuels sont + pour additionner, - pour soustraire, * pour multiplier et / pour diviser. Une dépense se calcule comme quantité × prix unitaire. Dans Budget, le montant de la ligne 7 se calcule en D7 avec =B7*C7.</a:t>
            </a:r>
          </a:p>
          <a:p xmlns:a="http://schemas.openxmlformats.org/drawingml/2006/main">
            <a:r>
              <a:t>Les références rendent le calcul réutilisable. =30*35 donne un résultat, mais ne suit pas un changement du nombre de repas saisi en B8. =B8*C8 utilise les données présentes dans les cellules. Écrire la formule dans la cellule du résultat évite de détruire une donnée source.</a:t>
            </a:r>
          </a:p>
          <a:p xmlns:a="http://schemas.openxmlformats.org/drawingml/2006/main">
            <a:r>
              <a:t>Excel effectue les multiplications et divisions avant les additions et soustractions. Les parenthèses explicitent l’ordre voulu : =(100+50)*2 donne 300, alors que =100+50*2 donne 200. Avant de saisir une formule, annoncer l’unité attendue permet de repérer des calculs sans sens.</a:t>
            </a:r>
          </a:p>
          <a:p xmlns:a="http://schemas.openxmlformats.org/drawingml/2006/main">
            <a:r>
              <a:t>Si B8 passe à 28, D8 devient 980 MAD sans réécrire la formule.</a:t>
            </a:r>
          </a:p>
          <a:p xmlns:a="http://schemas.openxmlformats.org/drawingml/2006/main">
            <a:r>
              <a:t>Les références permettent au résultat de suivre une modification de donnée.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N03 – Les formules et les opérateurs</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D7 = 1 800 ; D8 = 1 050 ; D9 = 240 MAD. Les deux expressions valent respectivement 200 et 300.</a:t>
            </a:r>
          </a:p>
          <a:p xmlns:a="http://schemas.openxmlformats.org/drawingml/2006/main">
            <a:r>
              <a:t>Si B8 passe à 28, D8 devient 980 MAD sans réécrire la formule.</a:t>
            </a:r>
          </a:p>
          <a:p xmlns:a="http://schemas.openxmlformats.org/drawingml/2006/main">
            <a:r>
              <a:t>Les références permettent au résultat de suivre une modification de donnée.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N03 – Les formules et les opérateurs</a:t>
            </a:r>
          </a:p>
          <a:p xmlns:a="http://schemas.openxmlformats.org/drawingml/2006/main">
            <a:r>
              <a:t>Feuille : Budget. Temps indicatif : 7 minutes.</a:t>
            </a:r>
          </a:p>
          <a:p xmlns:a="http://schemas.openxmlformats.org/drawingml/2006/main">
            <a:r>
              <a:t/>
            </a:r>
          </a:p>
          <a:p xmlns:a="http://schemas.openxmlformats.org/drawingml/2006/main">
            <a:r>
              <a:t>1. En D7, saisir =B7*C7 puis Entrée.</a:t>
            </a:r>
          </a:p>
          <a:p xmlns:a="http://schemas.openxmlformats.org/drawingml/2006/main">
            <a:r>
              <a:t>2. En D8, saisir =B8*C8. Comparer le résultat à 30 × 35.</a:t>
            </a:r>
          </a:p>
          <a:p xmlns:a="http://schemas.openxmlformats.org/drawingml/2006/main">
            <a:r>
              <a:t>3. Changer temporairement B8 de 30 à 28 : D8 devient 980. Rétablir 30.</a:t>
            </a:r>
          </a:p>
          <a:p xmlns:a="http://schemas.openxmlformats.org/drawingml/2006/main">
            <a:r>
              <a:t>Si B8 passe à 28, D8 devient 980 MAD sans réécrire la formule.</a:t>
            </a:r>
          </a:p>
          <a:p xmlns:a="http://schemas.openxmlformats.org/drawingml/2006/main">
            <a:r>
              <a:t>Les références permettent au résultat de suivre une modification de donnée.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N03 – Les formules et les opérateurs</a:t>
            </a:r>
          </a:p>
          <a:p xmlns:a="http://schemas.openxmlformats.org/drawingml/2006/main">
            <a:r>
              <a:t>Feuille : Budget. Temps indicatif : 9 minutes.</a:t>
            </a:r>
          </a:p>
          <a:p xmlns:a="http://schemas.openxmlformats.org/drawingml/2006/main">
            <a:r>
              <a:t/>
            </a:r>
          </a:p>
          <a:p xmlns:a="http://schemas.openxmlformats.org/drawingml/2006/main">
            <a:r>
              <a:t>1. Calculer D7, D8 et D9 avec des références.</a:t>
            </a:r>
          </a:p>
          <a:p xmlns:a="http://schemas.openxmlformats.org/drawingml/2006/main">
            <a:r>
              <a:t>2. Vérifier mentalement les trois résultats.</a:t>
            </a:r>
          </a:p>
          <a:p xmlns:a="http://schemas.openxmlformats.org/drawingml/2006/main">
            <a:r>
              <a:t>3. Dans votre cahier, comparer 100+50*2 et (100+50)*2.</a:t>
            </a:r>
          </a:p>
          <a:p xmlns:a="http://schemas.openxmlformats.org/drawingml/2006/main">
            <a:r>
              <a:t>Si B8 passe à 28, D8 devient 980 MAD sans réécrire la formule.</a:t>
            </a:r>
          </a:p>
          <a:p xmlns:a="http://schemas.openxmlformats.org/drawingml/2006/main">
            <a:r>
              <a:t>Les références permettent au résultat de suivre une modification de donnée.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N03 – Les formules et les opérateurs</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D7 = 1 800 ; D8 = 1 050 ; D9 = 240 MAD. Les deux expressions valent respectivement 200 et 300.</a:t>
            </a:r>
          </a:p>
          <a:p xmlns:a="http://schemas.openxmlformats.org/drawingml/2006/main">
            <a:r>
              <a:t>Si B8 passe à 28, D8 devient 980 MAD sans réécrire la formule.</a:t>
            </a:r>
          </a:p>
          <a:p xmlns:a="http://schemas.openxmlformats.org/drawingml/2006/main">
            <a:r>
              <a:t>Les références permettent au résultat de suivre une modification de donnée.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N04 – La recopie et les références relatives</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Une référence relative décrit une position qui s’adapte lorsque la formule est copiée. En recopiant =B7*C7 de D7 vers D8, Excel écrit =B8*C8. La formule conserve la même relation : multiplier la quantité et le prix de sa propre ligne.</a:t>
            </a:r>
          </a:p>
          <a:p xmlns:a="http://schemas.openxmlformats.org/drawingml/2006/main">
            <a:r>
              <a:t>La poignée de recopie est le petit carré au coin inférieur droit de la cellule sélectionnée. On peut aussi copier la cellule, sélectionner la destination et coller. Après recopie, vérifier au moins la première, une ligne du milieu et la dernière formule ; voir des nombres ne suffit pas à prouver que les références sont correctes.</a:t>
            </a:r>
          </a:p>
          <a:p xmlns:a="http://schemas.openxmlformats.org/drawingml/2006/main">
            <a:r>
              <a:t>Une formule recopiée peut être cohérente visuellement et pourtant fausse si les colonnes ne représentent pas les bonnes grandeurs. Commencer par une formule testée sur une ligne. Pour conserver seulement un résultat lors d’une autre tâche, utiliser Collage spécial Valeurs ; ici, on conserve les formules afin que le budget se mette à jour.</a:t>
            </a:r>
          </a:p>
          <a:p xmlns:a="http://schemas.openxmlformats.org/drawingml/2006/main">
            <a:r>
              <a:t>La règle quantité × prix reste identique. Les lignes suivent chaque poste.</a:t>
            </a:r>
          </a:p>
          <a:p xmlns:a="http://schemas.openxmlformats.org/drawingml/2006/main">
            <a:r>
              <a:t>Une formule recopiée doit garder le bon lien entre les données de la même ligne.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N04 – La recopie et les références relatives</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D10 = 100 ; D12 = 200 ; D14 = 150 MAD. D11 passe de 50 à 60 MAD lorsque la quantité passe à 120.</a:t>
            </a:r>
          </a:p>
          <a:p xmlns:a="http://schemas.openxmlformats.org/drawingml/2006/main">
            <a:r>
              <a:t>La règle quantité × prix reste identique. Les lignes suivent chaque poste.</a:t>
            </a:r>
          </a:p>
          <a:p xmlns:a="http://schemas.openxmlformats.org/drawingml/2006/main">
            <a:r>
              <a:t>Une formule recopiée doit garder le bon lien entre les données de la même ligne.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N04 – La recopie et les références relatives</a:t>
            </a:r>
          </a:p>
          <a:p xmlns:a="http://schemas.openxmlformats.org/drawingml/2006/main">
            <a:r>
              <a:t>Feuille : Budget. Temps indicatif : 7 minutes.</a:t>
            </a:r>
          </a:p>
          <a:p xmlns:a="http://schemas.openxmlformats.org/drawingml/2006/main">
            <a:r>
              <a:t/>
            </a:r>
          </a:p>
          <a:p xmlns:a="http://schemas.openxmlformats.org/drawingml/2006/main">
            <a:r>
              <a:t>1. Vérifier =B7*C7 en D7.</a:t>
            </a:r>
          </a:p>
          <a:p xmlns:a="http://schemas.openxmlformats.org/drawingml/2006/main">
            <a:r>
              <a:t>2. Recopier D7 jusqu’à D14.</a:t>
            </a:r>
          </a:p>
          <a:p xmlns:a="http://schemas.openxmlformats.org/drawingml/2006/main">
            <a:r>
              <a:t>3. Cliquer sur D10 puis D14 et lire =B10*C10 et =B14*C14.</a:t>
            </a:r>
          </a:p>
          <a:p xmlns:a="http://schemas.openxmlformats.org/drawingml/2006/main">
            <a:r>
              <a:t>La règle quantité × prix reste identique. Les lignes suivent chaque poste.</a:t>
            </a:r>
          </a:p>
          <a:p xmlns:a="http://schemas.openxmlformats.org/drawingml/2006/main">
            <a:r>
              <a:t>Une formule recopiée doit garder le bon lien entre les données de la même ligne.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N04 – La recopie et les références relatives</a:t>
            </a:r>
          </a:p>
          <a:p xmlns:a="http://schemas.openxmlformats.org/drawingml/2006/main">
            <a:r>
              <a:t>Feuille : Budget. Temps indicatif : 9 minutes.</a:t>
            </a:r>
          </a:p>
          <a:p xmlns:a="http://schemas.openxmlformats.org/drawingml/2006/main">
            <a:r>
              <a:t/>
            </a:r>
          </a:p>
          <a:p xmlns:a="http://schemas.openxmlformats.org/drawingml/2006/main">
            <a:r>
              <a:t>1. Compléter D7:D14 par recopie.</a:t>
            </a:r>
          </a:p>
          <a:p xmlns:a="http://schemas.openxmlformats.org/drawingml/2006/main">
            <a:r>
              <a:t>2. Vérifier D10, D12 et D14.</a:t>
            </a:r>
          </a:p>
          <a:p xmlns:a="http://schemas.openxmlformats.org/drawingml/2006/main">
            <a:r>
              <a:t>3. Changer temporairement la quantité de photocopies en B11 de 100 à 120 et vérifier l’effet. Rétablir 100.</a:t>
            </a:r>
          </a:p>
          <a:p xmlns:a="http://schemas.openxmlformats.org/drawingml/2006/main">
            <a:r>
              <a:t>La règle quantité × prix reste identique. Les lignes suivent chaque poste.</a:t>
            </a:r>
          </a:p>
          <a:p xmlns:a="http://schemas.openxmlformats.org/drawingml/2006/main">
            <a:r>
              <a:t>Une formule recopiée doit garder le bon lien entre les données de la même ligne.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N04 – La recopie et les références relatives</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D10 = 100 ; D12 = 200 ; D14 = 150 MAD. D11 passe de 50 à 60 MAD lorsque la quantité passe à 120.</a:t>
            </a:r>
          </a:p>
          <a:p xmlns:a="http://schemas.openxmlformats.org/drawingml/2006/main">
            <a:r>
              <a:t>La règle quantité × prix reste identique. Les lignes suivent chaque poste.</a:t>
            </a:r>
          </a:p>
          <a:p xmlns:a="http://schemas.openxmlformats.org/drawingml/2006/main">
            <a:r>
              <a:t>Une formule recopiée doit garder le bon lien entre les données de la même ligne.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N05 – Les références absolues</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La cellule B3 contient une hypothèse commune : une réserve de précaution de 10 %. Chaque ligne doit utiliser cette même cellule. Une référence absolue, $B$3, bloque à la fois la colonne B et la ligne 3 lors d’une copie.</a:t>
            </a:r>
          </a:p>
          <a:p xmlns:a="http://schemas.openxmlformats.org/drawingml/2006/main">
            <a:r>
              <a:t>En E7, =D7*$B$3 calcule la réserve du premier poste. Recopiée en E8, elle devient =D8*$B$3. Le montant de la ligne change ; le taux reste le même. Écrire directement 0,1 dans toutes les formules rend les changements d’hypothèse difficiles à contrôler.</a:t>
            </a:r>
          </a:p>
          <a:p xmlns:a="http://schemas.openxmlformats.org/drawingml/2006/main">
            <a:r>
              <a:t>Le signe $ ne transforme pas la valeur en monnaie et n’interdit pas de modifier B3. Il agit seulement sur la référence lors de la recopie. F4 permet souvent de faire varier l’ancrage pendant l’édition d’une formule ; selon le clavier, Fn peut être nécessaire. On peut toujours saisir les deux $ manuellement.</a:t>
            </a:r>
          </a:p>
          <a:p xmlns:a="http://schemas.openxmlformats.org/drawingml/2006/main">
            <a:r>
              <a:t>B3 contient le taux commun de 10 %. On centralise cette hypothèse.</a:t>
            </a:r>
          </a:p>
          <a:p xmlns:a="http://schemas.openxmlformats.org/drawingml/2006/main">
            <a:r>
              <a:t>Une donnée commune se saisit une fois. Les formules pointent vers cette cellule.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https://support.microsoft.com/fr-fr/excel/switch-between-relative-and-absolute-references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N05 – Les références absolues</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E7 = 180 ; E10 = 10 MAD. En E10 : =D10*$B$3. Avec 5 %, E7 = 90 MAD.</a:t>
            </a:r>
          </a:p>
          <a:p xmlns:a="http://schemas.openxmlformats.org/drawingml/2006/main">
            <a:r>
              <a:t>B3 contient le taux commun de 10 %. On centralise cette hypothèse.</a:t>
            </a:r>
          </a:p>
          <a:p xmlns:a="http://schemas.openxmlformats.org/drawingml/2006/main">
            <a:r>
              <a:t>Une donnée commune se saisit une fois. Les formules pointent vers cette cellule.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https://support.microsoft.com/fr-fr/excel/switch-between-relative-and-absolute-references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N05 – Les références absolues</a:t>
            </a:r>
          </a:p>
          <a:p xmlns:a="http://schemas.openxmlformats.org/drawingml/2006/main">
            <a:r>
              <a:t>Feuille : Budget. Temps indicatif : 7 minutes.</a:t>
            </a:r>
          </a:p>
          <a:p xmlns:a="http://schemas.openxmlformats.org/drawingml/2006/main">
            <a:r>
              <a:t/>
            </a:r>
          </a:p>
          <a:p xmlns:a="http://schemas.openxmlformats.org/drawingml/2006/main">
            <a:r>
              <a:t>1. Saisir =D7*$B$3 en E7.</a:t>
            </a:r>
          </a:p>
          <a:p xmlns:a="http://schemas.openxmlformats.org/drawingml/2006/main">
            <a:r>
              <a:t>2. Recopier jusqu’à E14 ; observer que $B$3 ne bouge pas.</a:t>
            </a:r>
          </a:p>
          <a:p xmlns:a="http://schemas.openxmlformats.org/drawingml/2006/main">
            <a:r>
              <a:t>3. Passer B3 à 12 %, constater le recalcul, puis rétablir 10 %.</a:t>
            </a:r>
          </a:p>
          <a:p xmlns:a="http://schemas.openxmlformats.org/drawingml/2006/main">
            <a:r>
              <a:t>B3 contient le taux commun de 10 %. On centralise cette hypothèse.</a:t>
            </a:r>
          </a:p>
          <a:p xmlns:a="http://schemas.openxmlformats.org/drawingml/2006/main">
            <a:r>
              <a:t>Une donnée commune se saisit une fois. Les formules pointent vers cette cellule.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https://support.microsoft.com/fr-fr/excel/switch-between-relative-and-absolute-references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N05 – Les références absolues</a:t>
            </a:r>
          </a:p>
          <a:p xmlns:a="http://schemas.openxmlformats.org/drawingml/2006/main">
            <a:r>
              <a:t>Feuille : Budget. Temps indicatif : 9 minutes.</a:t>
            </a:r>
          </a:p>
          <a:p xmlns:a="http://schemas.openxmlformats.org/drawingml/2006/main">
            <a:r>
              <a:t/>
            </a:r>
          </a:p>
          <a:p xmlns:a="http://schemas.openxmlformats.org/drawingml/2006/main">
            <a:r>
              <a:t>1. Compléter E7:E14.</a:t>
            </a:r>
          </a:p>
          <a:p xmlns:a="http://schemas.openxmlformats.org/drawingml/2006/main">
            <a:r>
              <a:t>2. Écrire la formule attendue en E10.</a:t>
            </a:r>
          </a:p>
          <a:p xmlns:a="http://schemas.openxmlformats.org/drawingml/2006/main">
            <a:r>
              <a:t>3. Tester B3 = 5 %, vérifier E7 et revenir à 10 %.</a:t>
            </a:r>
          </a:p>
          <a:p xmlns:a="http://schemas.openxmlformats.org/drawingml/2006/main">
            <a:r>
              <a:t>B3 contient le taux commun de 10 %. On centralise cette hypothèse.</a:t>
            </a:r>
          </a:p>
          <a:p xmlns:a="http://schemas.openxmlformats.org/drawingml/2006/main">
            <a:r>
              <a:t>Une donnée commune se saisit une fois. Les formules pointent vers cette cellule.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https://support.microsoft.com/fr-fr/excel/switch-between-relative-and-absolute-references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N05 – Les références absolues</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E7 = 180 ; E10 = 10 MAD. En E10 : =D10*$B$3. Avec 5 %, E7 = 90 MAD.</a:t>
            </a:r>
          </a:p>
          <a:p xmlns:a="http://schemas.openxmlformats.org/drawingml/2006/main">
            <a:r>
              <a:t>B3 contient le taux commun de 10 %. On centralise cette hypothèse.</a:t>
            </a:r>
          </a:p>
          <a:p xmlns:a="http://schemas.openxmlformats.org/drawingml/2006/main">
            <a:r>
              <a:t>Une donnée commune se saisit une fois. Les formules pointent vers cette cellule.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https://support.microsoft.com/fr-fr/excel/switch-between-relative-and-absolute-references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N06 – Les fonctions de base</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SOMME additionne les nombres d’une plage. =SOMME(D7:D14) calcule la dépense totale. MOYENNE additionne les valeurs numériques puis divise par leur nombre. Ici, elle décrit la dépense moyenne par poste, pas le budget moyen de plusieurs étudiants.</a:t>
            </a:r>
          </a:p>
          <a:p xmlns:a="http://schemas.openxmlformats.org/drawingml/2006/main">
            <a:r>
              <a:t>MIN renvoie la plus petite valeur ; MAX renvoie la plus grande. Ces fonctions ne fournissent pas automatiquement le nom du poste correspondant. Lire le montant et retrouver la ligne qui le porte permet d’interpréter le résultat.</a:t>
            </a:r>
          </a:p>
          <a:p xmlns:a="http://schemas.openxmlformats.org/drawingml/2006/main">
            <a:r>
              <a:t>Une cellule vide et une cellule contenant zéro n’ont pas le même sens pour MOYENNE : le zéro numérique participe au nombre d’observations, la cellule vide est ignorée. Exclure un poste manquant peut modifier la moyenne. Le total doit couvrir uniquement les données, sans s’inclure lui-même, faute de quoi on crée une référence circulaire.</a:t>
            </a:r>
          </a:p>
          <a:p xmlns:a="http://schemas.openxmlformats.org/drawingml/2006/main">
            <a:r>
              <a:t>498,75 MAD est la moyenne par poste de dépense, pas la dépense moyenne d’un étudiant.</a:t>
            </a:r>
          </a:p>
          <a:p xmlns:a="http://schemas.openxmlformats.org/drawingml/2006/main">
            <a:r>
              <a:t>Le choix de la plage et le sens de l’indicateur comptent autant que la syntaxe.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N06 – Les fonctions de base</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Total 3 990 MAD ; moyenne 498,75 MAD par poste ; minimum 50 ; maximum 1 800. Réserve 399 ; budget avec réserve 4 389 MAD. Logement maximum, photocopies minimum.</a:t>
            </a:r>
          </a:p>
          <a:p xmlns:a="http://schemas.openxmlformats.org/drawingml/2006/main">
            <a:r>
              <a:t>498,75 MAD est la moyenne par poste de dépense, pas la dépense moyenne d’un étudiant.</a:t>
            </a:r>
          </a:p>
          <a:p xmlns:a="http://schemas.openxmlformats.org/drawingml/2006/main">
            <a:r>
              <a:t>Le choix de la plage et le sens de l’indicateur comptent autant que la syntaxe.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N06 – Les fonctions de base</a:t>
            </a:r>
          </a:p>
          <a:p xmlns:a="http://schemas.openxmlformats.org/drawingml/2006/main">
            <a:r>
              <a:t>Feuille : Budget. Temps indicatif : 7 minutes.</a:t>
            </a:r>
          </a:p>
          <a:p xmlns:a="http://schemas.openxmlformats.org/drawingml/2006/main">
            <a:r>
              <a:t/>
            </a:r>
          </a:p>
          <a:p xmlns:a="http://schemas.openxmlformats.org/drawingml/2006/main">
            <a:r>
              <a:t>1. En D16 saisir =SOMME(D7:D14), et en E16 =SOMME(E7:E14).</a:t>
            </a:r>
          </a:p>
          <a:p xmlns:a="http://schemas.openxmlformats.org/drawingml/2006/main">
            <a:r>
              <a:t>2. Calculer D17 avec =MOYENNE(D7:D14), D18 avec MIN et D19 avec MAX.</a:t>
            </a:r>
          </a:p>
          <a:p xmlns:a="http://schemas.openxmlformats.org/drawingml/2006/main">
            <a:r>
              <a:t>3. En D21, additionner D16 et E16 pour obtenir le budget avec réserve.</a:t>
            </a:r>
          </a:p>
          <a:p xmlns:a="http://schemas.openxmlformats.org/drawingml/2006/main">
            <a:r>
              <a:t>498,75 MAD est la moyenne par poste de dépense, pas la dépense moyenne d’un étudiant.</a:t>
            </a:r>
          </a:p>
          <a:p xmlns:a="http://schemas.openxmlformats.org/drawingml/2006/main">
            <a:r>
              <a:t>Le choix de la plage et le sens de l’indicateur comptent autant que la syntaxe.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N06 – Les fonctions de base</a:t>
            </a:r>
          </a:p>
          <a:p xmlns:a="http://schemas.openxmlformats.org/drawingml/2006/main">
            <a:r>
              <a:t>Feuille : Budget. Temps indicatif : 9 minutes.</a:t>
            </a:r>
          </a:p>
          <a:p xmlns:a="http://schemas.openxmlformats.org/drawingml/2006/main">
            <a:r>
              <a:t/>
            </a:r>
          </a:p>
          <a:p xmlns:a="http://schemas.openxmlformats.org/drawingml/2006/main">
            <a:r>
              <a:t>1. Compléter D16:D19, E16 et D21.</a:t>
            </a:r>
          </a:p>
          <a:p xmlns:a="http://schemas.openxmlformats.org/drawingml/2006/main">
            <a:r>
              <a:t>2. Nommer le poste le plus élevé et celui le plus faible.</a:t>
            </a:r>
          </a:p>
          <a:p xmlns:a="http://schemas.openxmlformats.org/drawingml/2006/main">
            <a:r>
              <a:t>3. Dire ce que mesure exactement D17 en une phrase.</a:t>
            </a:r>
          </a:p>
          <a:p xmlns:a="http://schemas.openxmlformats.org/drawingml/2006/main">
            <a:r>
              <a:t>498,75 MAD est la moyenne par poste de dépense, pas la dépense moyenne d’un étudiant.</a:t>
            </a:r>
          </a:p>
          <a:p xmlns:a="http://schemas.openxmlformats.org/drawingml/2006/main">
            <a:r>
              <a:t>Le choix de la plage et le sens de l’indicateur comptent autant que la syntaxe.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N06 – Les fonctions de base</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Total 3 990 MAD ; moyenne 498,75 MAD par poste ; minimum 50 ; maximum 1 800. Réserve 399 ; budget avec réserve 4 389 MAD. Logement maximum, photocopies minimum.</a:t>
            </a:r>
          </a:p>
          <a:p xmlns:a="http://schemas.openxmlformats.org/drawingml/2006/main">
            <a:r>
              <a:t>498,75 MAD est la moyenne par poste de dépense, pas la dépense moyenne d’un étudiant.</a:t>
            </a:r>
          </a:p>
          <a:p xmlns:a="http://schemas.openxmlformats.org/drawingml/2006/main">
            <a:r>
              <a:t>Le choix de la plage et le sens de l’indicateur comptent autant que la syntaxe.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N07 – Les pourcentages et les parts</a:t>
            </a:r>
          </a:p>
          <a:p xmlns:a="http://schemas.openxmlformats.org/drawingml/2006/main">
            <a:r>
              <a:t>Feuille : Budget. Temps indicatif : 5 minutes.</a:t>
            </a:r>
          </a:p>
          <a:p xmlns:a="http://schemas.openxmlformats.org/drawingml/2006/main">
            <a:r>
              <a:t>Le temps d’explication de 5 minutes inclut la diapositive d’exemple qui suit.</a:t>
            </a:r>
          </a:p>
          <a:p xmlns:a="http://schemas.openxmlformats.org/drawingml/2006/main">
            <a:r>
              <a:t>Une part rapporte une composante au total dont elle fait partie. Part du logement = dépense de logement / total des dépenses. Le résultat est sans unité ; le format Pourcentage facilite sa lecture. Ici 1800/3990 vaut environ 45,11 %. Ce n’est pas une hausse de prix.</a:t>
            </a:r>
          </a:p>
          <a:p xmlns:a="http://schemas.openxmlformats.org/drawingml/2006/main">
            <a:r>
              <a:t>Dans F7, =D7/$D$16 conserve le même dénominateur lorsqu’on recopie jusqu’à F14. Employer D16 sans ancrage ferait glisser le total vers la moyenne, le minimum ou une cellule vide. La somme des parts doit être égale à 100 % si les catégories couvrent exactement le même total sans doublons.</a:t>
            </a:r>
          </a:p>
          <a:p xmlns:a="http://schemas.openxmlformats.org/drawingml/2006/main">
            <a:r>
              <a:t>Les parts affichées à deux décimales peuvent sommer à 99,99 % ou 100,01 % à cause de l’affichage. On contrôle la somme des valeurs, et non une addition manuelle de valeurs déjà arrondies. Une part élevée décrit une structure de budget ; elle ne démontre pas qu’une dépense est excessive.</a:t>
            </a:r>
          </a:p>
          <a:p xmlns:a="http://schemas.openxmlformats.org/drawingml/2006/main">
            <a:r>
              <a:t>Les valeurs affichées sont arrondies. Leur somme peut différer légèrement de 100 %.</a:t>
            </a:r>
          </a:p>
          <a:p xmlns:a="http://schemas.openxmlformats.org/drawingml/2006/main">
            <a:r>
              <a:t>Une part compare une composante à un ensemble défini, dans la même unité.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N07 – Les pourcentages et les parts</a:t>
            </a:r>
          </a:p>
          <a:p xmlns:a="http://schemas.openxmlformats.org/drawingml/2006/main">
            <a:r>
              <a:t>Feuille : Budget. </a:t>
            </a:r>
          </a:p>
          <a:p xmlns:a="http://schemas.openxmlformats.org/drawingml/2006/main">
            <a:r>
              <a:t>Exemple à présenter dans les 5 minutes du temps d’explication.</a:t>
            </a:r>
          </a:p>
          <a:p xmlns:a="http://schemas.openxmlformats.org/drawingml/2006/main">
            <a:r>
              <a:t>Logement 45,11 % ; repas 26,32 % ; transport 6,02 %. La somme non arrondie vaut 100 %.</a:t>
            </a:r>
          </a:p>
          <a:p xmlns:a="http://schemas.openxmlformats.org/drawingml/2006/main">
            <a:r>
              <a:t>Les valeurs affichées sont arrondies. Leur somme peut différer légèrement de 100 %.</a:t>
            </a:r>
          </a:p>
          <a:p xmlns:a="http://schemas.openxmlformats.org/drawingml/2006/main">
            <a:r>
              <a:t>Une part compare une composante à un ensemble défini, dans la même unité.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N07 – Les pourcentages et les parts</a:t>
            </a:r>
          </a:p>
          <a:p xmlns:a="http://schemas.openxmlformats.org/drawingml/2006/main">
            <a:r>
              <a:t>Feuille : Budget. Temps indicatif : 7 minutes.</a:t>
            </a:r>
          </a:p>
          <a:p xmlns:a="http://schemas.openxmlformats.org/drawingml/2006/main">
            <a:r>
              <a:t/>
            </a:r>
          </a:p>
          <a:p xmlns:a="http://schemas.openxmlformats.org/drawingml/2006/main">
            <a:r>
              <a:t>1. En F7, saisir =D7/$D$16 et appliquer le format Pourcentage.</a:t>
            </a:r>
          </a:p>
          <a:p xmlns:a="http://schemas.openxmlformats.org/drawingml/2006/main">
            <a:r>
              <a:t>2. Recopier jusqu’à F14.</a:t>
            </a:r>
          </a:p>
          <a:p xmlns:a="http://schemas.openxmlformats.org/drawingml/2006/main">
            <a:r>
              <a:t>3. En F16, saisir =SOMME(F7:F14).</a:t>
            </a:r>
          </a:p>
          <a:p xmlns:a="http://schemas.openxmlformats.org/drawingml/2006/main">
            <a:r>
              <a:t>Les valeurs affichées sont arrondies. Leur somme peut différer légèrement de 100 %.</a:t>
            </a:r>
          </a:p>
          <a:p xmlns:a="http://schemas.openxmlformats.org/drawingml/2006/main">
            <a:r>
              <a:t>Une part compare une composante à un ensemble défini, dans la même unité.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N07 – Les pourcentages et les parts</a:t>
            </a:r>
          </a:p>
          <a:p xmlns:a="http://schemas.openxmlformats.org/drawingml/2006/main">
            <a:r>
              <a:t>Feuille : Budget. Temps indicatif : 9 minutes.</a:t>
            </a:r>
          </a:p>
          <a:p xmlns:a="http://schemas.openxmlformats.org/drawingml/2006/main">
            <a:r>
              <a:t/>
            </a:r>
          </a:p>
          <a:p xmlns:a="http://schemas.openxmlformats.org/drawingml/2006/main">
            <a:r>
              <a:t>1. Compléter la colonne des parts.</a:t>
            </a:r>
          </a:p>
          <a:p xmlns:a="http://schemas.openxmlformats.org/drawingml/2006/main">
            <a:r>
              <a:t>2. Interpréter F7 et F8 dans deux phrases.</a:t>
            </a:r>
          </a:p>
          <a:p xmlns:a="http://schemas.openxmlformats.org/drawingml/2006/main">
            <a:r>
              <a:t>3. Vérifier que F16 vaut 100 %.</a:t>
            </a:r>
          </a:p>
          <a:p xmlns:a="http://schemas.openxmlformats.org/drawingml/2006/main">
            <a:r>
              <a:t>Les valeurs affichées sont arrondies. Leur somme peut différer légèrement de 100 %.</a:t>
            </a:r>
          </a:p>
          <a:p xmlns:a="http://schemas.openxmlformats.org/drawingml/2006/main">
            <a:r>
              <a:t>Une part compare une composante à un ensemble défini, dans la même unité.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N07 – Les pourcentages et les parts</a:t>
            </a:r>
          </a:p>
          <a:p xmlns:a="http://schemas.openxmlformats.org/drawingml/2006/main">
            <a:r>
              <a:t>Feuille : Budget.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Logement 45,11 % ; repas 26,32 % ; transport 6,02 %. La somme non arrondie vaut 100 %.</a:t>
            </a:r>
          </a:p>
          <a:p xmlns:a="http://schemas.openxmlformats.org/drawingml/2006/main">
            <a:r>
              <a:t>Les valeurs affichées sont arrondies. Leur somme peut différer légèrement de 100 %.</a:t>
            </a:r>
          </a:p>
          <a:p xmlns:a="http://schemas.openxmlformats.org/drawingml/2006/main">
            <a:r>
              <a:t>Une part compare une composante à un ensemble défini, dans la même unité.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N08 – Les taux de variation</a:t>
            </a:r>
          </a:p>
          <a:p xmlns:a="http://schemas.openxmlformats.org/drawingml/2006/main">
            <a:r>
              <a:t>Feuille : Prix. Temps indicatif : 5 minutes.</a:t>
            </a:r>
          </a:p>
          <a:p xmlns:a="http://schemas.openxmlformats.org/drawingml/2006/main">
            <a:r>
              <a:t>Le temps d’explication de 5 minutes inclut la diapositive d’exemple qui suit.</a:t>
            </a:r>
          </a:p>
          <a:p xmlns:a="http://schemas.openxmlformats.org/drawingml/2006/main">
            <a:r>
              <a:t>Une variation absolue est la différence entre valeur finale et valeur initiale. La variation relative rapporte cette différence à la valeur initiale : (finale - initiale) / initiale. Une hausse de 10 MAD sur 200 MAD vaut 5 %. La même hausse sur 100 MAD vaudrait 10 %.</a:t>
            </a:r>
          </a:p>
          <a:p xmlns:a="http://schemas.openxmlformats.org/drawingml/2006/main">
            <a:r>
              <a:t>Dans Prix, les coûts mensuels sont en B7:B12. En C8, =(B8-B7)/B7 compare février à janvier. En D8, =(B8-$B$7)/$B$7 compare février au mois de base ; la recopie distingue donc variation mensuelle et variation cumulée. La première ligne n’a pas de mois précédent et reste vide en C7.</a:t>
            </a:r>
          </a:p>
          <a:p xmlns:a="http://schemas.openxmlformats.org/drawingml/2006/main">
            <a:r>
              <a:t>Une baisse apparaît avec un signe négatif. On ne peut pas calculer cette variation relative avec une base nulle. Deux hausses successives de 10 % donnent 21 % au total, car elles s’appliquent à des bases différentes. Enfin, un taux passant de 20 % à 25 % augmente de 5 points de pourcentage et de 25 % en valeur relative.</a:t>
            </a:r>
          </a:p>
          <a:p xmlns:a="http://schemas.openxmlformats.org/drawingml/2006/main">
            <a:r>
              <a:t>Un taux qui passe de 10 % à 12 % gagne 2 points de pourcentage, soit 20 % en valeur relative.</a:t>
            </a:r>
          </a:p>
          <a:p xmlns:a="http://schemas.openxmlformats.org/drawingml/2006/main">
            <a:r>
              <a:t>Le dénominateur est la valeur initiale de la comparaison choisie.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N08 – Les taux de variation</a:t>
            </a:r>
          </a:p>
          <a:p xmlns:a="http://schemas.openxmlformats.org/drawingml/2006/main">
            <a:r>
              <a:t>Feuille : Prix. </a:t>
            </a:r>
          </a:p>
          <a:p xmlns:a="http://schemas.openxmlformats.org/drawingml/2006/main">
            <a:r>
              <a:t>Exemple à présenter dans les 5 minutes du temps d’explication.</a:t>
            </a:r>
          </a:p>
          <a:p xmlns:a="http://schemas.openxmlformats.org/drawingml/2006/main">
            <a:r>
              <a:t>Février +5 % ; mars -10 % sur février et -5,5 % sur janvier ; juin +5 % sur mai et +5 % sur janvier. La base de janvier vaut 200 MAD.</a:t>
            </a:r>
          </a:p>
          <a:p xmlns:a="http://schemas.openxmlformats.org/drawingml/2006/main">
            <a:r>
              <a:t>Un taux qui passe de 10 % à 12 % gagne 2 points de pourcentage, soit 20 % en valeur relative.</a:t>
            </a:r>
          </a:p>
          <a:p xmlns:a="http://schemas.openxmlformats.org/drawingml/2006/main">
            <a:r>
              <a:t>Le dénominateur est la valeur initiale de la comparaison choisie.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N08 – Les taux de variation</a:t>
            </a:r>
          </a:p>
          <a:p xmlns:a="http://schemas.openxmlformats.org/drawingml/2006/main">
            <a:r>
              <a:t>Feuille : Prix. Temps indicatif : 7 minutes.</a:t>
            </a:r>
          </a:p>
          <a:p xmlns:a="http://schemas.openxmlformats.org/drawingml/2006/main">
            <a:r>
              <a:t/>
            </a:r>
          </a:p>
          <a:p xmlns:a="http://schemas.openxmlformats.org/drawingml/2006/main">
            <a:r>
              <a:t>1. Calculer C8 puis recopier jusqu’à C12.</a:t>
            </a:r>
          </a:p>
          <a:p xmlns:a="http://schemas.openxmlformats.org/drawingml/2006/main">
            <a:r>
              <a:t>2. Calculer D7 avec =(B7-$B$7)/$B$7 et recopier jusqu’à D12.</a:t>
            </a:r>
          </a:p>
          <a:p xmlns:a="http://schemas.openxmlformats.org/drawingml/2006/main">
            <a:r>
              <a:t>3. Comparer mars à février puis mars à janvier.</a:t>
            </a:r>
          </a:p>
          <a:p xmlns:a="http://schemas.openxmlformats.org/drawingml/2006/main">
            <a:r>
              <a:t>Un taux qui passe de 10 % à 12 % gagne 2 points de pourcentage, soit 20 % en valeur relative.</a:t>
            </a:r>
          </a:p>
          <a:p xmlns:a="http://schemas.openxmlformats.org/drawingml/2006/main">
            <a:r>
              <a:t>Le dénominateur est la valeur initiale de la comparaison choisie.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N08 – Les taux de variation</a:t>
            </a:r>
          </a:p>
          <a:p xmlns:a="http://schemas.openxmlformats.org/drawingml/2006/main">
            <a:r>
              <a:t>Feuille : Prix. Temps indicatif : 9 minutes.</a:t>
            </a:r>
          </a:p>
          <a:p xmlns:a="http://schemas.openxmlformats.org/drawingml/2006/main">
            <a:r>
              <a:t/>
            </a:r>
          </a:p>
          <a:p xmlns:a="http://schemas.openxmlformats.org/drawingml/2006/main">
            <a:r>
              <a:t>1. Compléter C8:C12 et D7:D12.</a:t>
            </a:r>
          </a:p>
          <a:p xmlns:a="http://schemas.openxmlformats.org/drawingml/2006/main">
            <a:r>
              <a:t>2. Interpréter les résultats de mars et juin.</a:t>
            </a:r>
          </a:p>
          <a:p xmlns:a="http://schemas.openxmlformats.org/drawingml/2006/main">
            <a:r>
              <a:t>3. Expliquer pourquoi C7 doit rester vide.</a:t>
            </a:r>
          </a:p>
          <a:p xmlns:a="http://schemas.openxmlformats.org/drawingml/2006/main">
            <a:r>
              <a:t>Un taux qui passe de 10 % à 12 % gagne 2 points de pourcentage, soit 20 % en valeur relative.</a:t>
            </a:r>
          </a:p>
          <a:p xmlns:a="http://schemas.openxmlformats.org/drawingml/2006/main">
            <a:r>
              <a:t>Le dénominateur est la valeur initiale de la comparaison choisie.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N08 – Les taux de variation</a:t>
            </a:r>
          </a:p>
          <a:p xmlns:a="http://schemas.openxmlformats.org/drawingml/2006/main">
            <a:r>
              <a:t>Feuille : Prix.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Février +5 % ; mars -10 % sur février et -5,5 % sur janvier ; juin +5 % sur mai et +5 % sur janvier. La base de janvier vaut 200 MAD.</a:t>
            </a:r>
          </a:p>
          <a:p xmlns:a="http://schemas.openxmlformats.org/drawingml/2006/main">
            <a:r>
              <a:t>Un taux qui passe de 10 % à 12 % gagne 2 points de pourcentage, soit 20 % en valeur relative.</a:t>
            </a:r>
          </a:p>
          <a:p xmlns:a="http://schemas.openxmlformats.org/drawingml/2006/main">
            <a:r>
              <a:t>Le dénominateur est la valeur initiale de la comparaison choisie.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N09 – La fonction SI</a:t>
            </a:r>
          </a:p>
          <a:p xmlns:a="http://schemas.openxmlformats.org/drawingml/2006/main">
            <a:r>
              <a:t>Feuille : Ventes. Temps indicatif : 5 minutes.</a:t>
            </a:r>
          </a:p>
          <a:p xmlns:a="http://schemas.openxmlformats.org/drawingml/2006/main">
            <a:r>
              <a:t>Le temps d’explication de 5 minutes inclut la diapositive d’exemple qui suit.</a:t>
            </a:r>
          </a:p>
          <a:p xmlns:a="http://schemas.openxmlformats.org/drawingml/2006/main">
            <a:r>
              <a:t>SI teste une condition et renvoie une valeur si elle est vraie, une autre si elle est fausse. La syntaxe française est =SI(test_logique;valeur_si_vrai;valeur_si_faux). Le test F7&gt;=200 inclut exactement 200. Le test F7&gt;200 l’exclurait.</a:t>
            </a:r>
          </a:p>
          <a:p xmlns:a="http://schemas.openxmlformats.org/drawingml/2006/main">
            <a:r>
              <a:t>La règle choisie pour l’exercice est descriptive : une transaction de 200 MAD ou plus est classée « Élevé », sinon « Standard ». Ce seuil n’a pas de valeur économique universelle. Dans G7, =SI(F7&gt;=200;"Élevé";"Standard") compare le montant calculé et retourne un libellé. Les textes sont entre guillemets.</a:t>
            </a:r>
          </a:p>
          <a:p xmlns:a="http://schemas.openxmlformats.org/drawingml/2006/main">
            <a:r>
              <a:t>Avant d’étendre la formule, tester trois valeurs : juste en dessous du seuil, exactement au seuil et juste au-dessus. L’ordre des deux résultats compte. Une formule syntaxiquement correcte peut inverser les catégories et conduire à une conclusion erronée.</a:t>
            </a:r>
          </a:p>
          <a:p xmlns:a="http://schemas.openxmlformats.org/drawingml/2006/main">
            <a:r>
              <a:t>Le libellé décrit le montant d’une transaction. Il ne mesure pas sa rentabilité.</a:t>
            </a:r>
          </a:p>
          <a:p xmlns:a="http://schemas.openxmlformats.org/drawingml/2006/main">
            <a:r>
              <a:t>Une condition doit préciser ce qui arrive au seuil, ainsi que de chaque côté.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N09 – La fonction SI</a:t>
            </a:r>
          </a:p>
          <a:p xmlns:a="http://schemas.openxmlformats.org/drawingml/2006/main">
            <a:r>
              <a:t>Feuille : Ventes. </a:t>
            </a:r>
          </a:p>
          <a:p xmlns:a="http://schemas.openxmlformats.org/drawingml/2006/main">
            <a:r>
              <a:t>Exemple à présenter dans les 5 minutes du temps d’explication.</a:t>
            </a:r>
          </a:p>
          <a:p xmlns:a="http://schemas.openxmlformats.org/drawingml/2006/main">
            <a:r>
              <a:t>La première transaction vaut 180 MAD et est Standard. La deuxième vaut 200 MAD et est Élevé. Il faut remplacer la constante 200 par 250 pour modifier la règle.</a:t>
            </a:r>
          </a:p>
          <a:p xmlns:a="http://schemas.openxmlformats.org/drawingml/2006/main">
            <a:r>
              <a:t>Le libellé décrit le montant d’une transaction. Il ne mesure pas sa rentabilité.</a:t>
            </a:r>
          </a:p>
          <a:p xmlns:a="http://schemas.openxmlformats.org/drawingml/2006/main">
            <a:r>
              <a:t>Une condition doit préciser ce qui arrive au seuil, ainsi que de chaque côté.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N09 – La fonction SI</a:t>
            </a:r>
          </a:p>
          <a:p xmlns:a="http://schemas.openxmlformats.org/drawingml/2006/main">
            <a:r>
              <a:t>Feuille : Ventes. Temps indicatif : 7 minutes.</a:t>
            </a:r>
          </a:p>
          <a:p xmlns:a="http://schemas.openxmlformats.org/drawingml/2006/main">
            <a:r>
              <a:t/>
            </a:r>
          </a:p>
          <a:p xmlns:a="http://schemas.openxmlformats.org/drawingml/2006/main">
            <a:r>
              <a:t>1. Calculer F7 = D7*E7 et recopier jusqu’à F30.</a:t>
            </a:r>
          </a:p>
          <a:p xmlns:a="http://schemas.openxmlformats.org/drawingml/2006/main">
            <a:r>
              <a:t>2. En G7 saisir =SI(F7&gt;=200;"Élevé";"Standard") et recopier.</a:t>
            </a:r>
          </a:p>
          <a:p xmlns:a="http://schemas.openxmlformats.org/drawingml/2006/main">
            <a:r>
              <a:t>3. Repérer la transaction de 200 MAD et vérifier sa catégorie.</a:t>
            </a:r>
          </a:p>
          <a:p xmlns:a="http://schemas.openxmlformats.org/drawingml/2006/main">
            <a:r>
              <a:t>Le libellé décrit le montant d’une transaction. Il ne mesure pas sa rentabilité.</a:t>
            </a:r>
          </a:p>
          <a:p xmlns:a="http://schemas.openxmlformats.org/drawingml/2006/main">
            <a:r>
              <a:t>Une condition doit préciser ce qui arrive au seuil, ainsi que de chaque côté.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N09 – La fonction SI</a:t>
            </a:r>
          </a:p>
          <a:p xmlns:a="http://schemas.openxmlformats.org/drawingml/2006/main">
            <a:r>
              <a:t>Feuille : Ventes. Temps indicatif : 9 minutes.</a:t>
            </a:r>
          </a:p>
          <a:p xmlns:a="http://schemas.openxmlformats.org/drawingml/2006/main">
            <a:r>
              <a:t/>
            </a:r>
          </a:p>
          <a:p xmlns:a="http://schemas.openxmlformats.org/drawingml/2006/main">
            <a:r>
              <a:t>1. Compléter F7:F30 et G7:G30.</a:t>
            </a:r>
          </a:p>
          <a:p xmlns:a="http://schemas.openxmlformats.org/drawingml/2006/main">
            <a:r>
              <a:t>2. Vérifier que 180 est Standard et que 200 et 270 sont Élevé.</a:t>
            </a:r>
          </a:p>
          <a:p xmlns:a="http://schemas.openxmlformats.org/drawingml/2006/main">
            <a:r>
              <a:t>3. Dire quelle partie de la formule changer pour porter le seuil à 250 MAD, puis conserver 200 pour la suite.</a:t>
            </a:r>
          </a:p>
          <a:p xmlns:a="http://schemas.openxmlformats.org/drawingml/2006/main">
            <a:r>
              <a:t>Le libellé décrit le montant d’une transaction. Il ne mesure pas sa rentabilité.</a:t>
            </a:r>
          </a:p>
          <a:p xmlns:a="http://schemas.openxmlformats.org/drawingml/2006/main">
            <a:r>
              <a:t>Une condition doit préciser ce qui arrive au seuil, ainsi que de chaque côté.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N09 – La fonction SI</a:t>
            </a:r>
          </a:p>
          <a:p xmlns:a="http://schemas.openxmlformats.org/drawingml/2006/main">
            <a:r>
              <a:t>Feuille : Ventes.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La première transaction vaut 180 MAD et est Standard. La deuxième vaut 200 MAD et est Élevé. Il faut remplacer la constante 200 par 250 pour modifier la règle.</a:t>
            </a:r>
          </a:p>
          <a:p xmlns:a="http://schemas.openxmlformats.org/drawingml/2006/main">
            <a:r>
              <a:t>Le libellé décrit le montant d’une transaction. Il ne mesure pas sa rentabilité.</a:t>
            </a:r>
          </a:p>
          <a:p xmlns:a="http://schemas.openxmlformats.org/drawingml/2006/main">
            <a:r>
              <a:t>Une condition doit préciser ce qui arrive au seuil, ainsi que de chaque côté.</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N10 – Les tableaux de données</a:t>
            </a:r>
          </a:p>
          <a:p xmlns:a="http://schemas.openxmlformats.org/drawingml/2006/main">
            <a:r>
              <a:t>Feuille : Ventes. Temps indicatif : 5 minutes.</a:t>
            </a:r>
          </a:p>
          <a:p xmlns:a="http://schemas.openxmlformats.org/drawingml/2006/main">
            <a:r>
              <a:t>Le temps d’explication de 5 minutes inclut la diapositive d’exemple qui suit.</a:t>
            </a:r>
          </a:p>
          <a:p xmlns:a="http://schemas.openxmlformats.org/drawingml/2006/main">
            <a:r>
              <a:t>Une table exploitable donne un sens constant à chaque colonne et à chaque ligne. Ici, une ligne représente une transaction ; les colonnes décrivent sa date, son produit, sa catégorie, sa quantité, son prix, son montant et sa classe. Les en-têtes sont uniques. On évite les cellules fusionnées et les lignes de sous-total au milieu des observations.</a:t>
            </a:r>
          </a:p>
          <a:p xmlns:a="http://schemas.openxmlformats.org/drawingml/2006/main">
            <a:r>
              <a:t>Un nombre saisi comme texte peut empêcher une somme correcte ; une date saisie comme simple libellé peut se trier alphabétiquement. La mise en forme ne répare pas une mauvaise valeur. Contrôler les types et les unités avant l’analyse.</a:t>
            </a:r>
          </a:p>
          <a:p xmlns:a="http://schemas.openxmlformats.org/drawingml/2006/main">
            <a:r>
              <a:t>Sélectionner A6:H30 et choisir Insertion puis Tableau, en confirmant que la plage comporte des en-têtes. Donner au tableau le nom VentesTable. Le tableau ajoute des filtres et facilite l’extension des données. Une copie de sauvegarde permet de retrouver l’état source après les manipulations de tri.</a:t>
            </a:r>
          </a:p>
          <a:p xmlns:a="http://schemas.openxmlformats.org/drawingml/2006/main">
            <a:r>
              <a:t>Le fichier complet ajoute Montant, Classe du montant et Tarif retrouvé : huit colonnes.</a:t>
            </a:r>
          </a:p>
          <a:p xmlns:a="http://schemas.openxmlformats.org/drawingml/2006/main">
            <a:r>
              <a:t>Une structure régulière rend les tris, les recherches et les synthèses fiables.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N10 – Les tableaux de données</a:t>
            </a:r>
          </a:p>
          <a:p xmlns:a="http://schemas.openxmlformats.org/drawingml/2006/main">
            <a:r>
              <a:t>Feuille : Ventes. </a:t>
            </a:r>
          </a:p>
          <a:p xmlns:a="http://schemas.openxmlformats.org/drawingml/2006/main">
            <a:r>
              <a:t>Exemple à présenter dans les 5 minutes du temps d’explication.</a:t>
            </a:r>
          </a:p>
          <a:p xmlns:a="http://schemas.openxmlformats.org/drawingml/2006/main">
            <a:r>
              <a:t>VentesTable contient huit champs et 24 observations. La colonne H est réservée à la recherche de tarif de N13. Aucune ligne de titre ou de total n’est incluse.</a:t>
            </a:r>
          </a:p>
          <a:p xmlns:a="http://schemas.openxmlformats.org/drawingml/2006/main">
            <a:r>
              <a:t>Le fichier complet ajoute Montant, Classe du montant et Tarif retrouvé : huit colonnes.</a:t>
            </a:r>
          </a:p>
          <a:p xmlns:a="http://schemas.openxmlformats.org/drawingml/2006/main">
            <a:r>
              <a:t>Une structure régulière rend les tris, les recherches et les synthèses fiables.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N10 – Les tableaux de données</a:t>
            </a:r>
          </a:p>
          <a:p xmlns:a="http://schemas.openxmlformats.org/drawingml/2006/main">
            <a:r>
              <a:t>Feuille : Ventes. Temps indicatif : 7 minutes.</a:t>
            </a:r>
          </a:p>
          <a:p xmlns:a="http://schemas.openxmlformats.org/drawingml/2006/main">
            <a:r>
              <a:t/>
            </a:r>
          </a:p>
          <a:p xmlns:a="http://schemas.openxmlformats.org/drawingml/2006/main">
            <a:r>
              <a:t>1. Lire les en-têtes de A6:H6 et compter 24 transactions.</a:t>
            </a:r>
          </a:p>
          <a:p xmlns:a="http://schemas.openxmlformats.org/drawingml/2006/main">
            <a:r>
              <a:t>2. Créer le tableau sur A6:H30 et le nommer VentesTable.</a:t>
            </a:r>
          </a:p>
          <a:p xmlns:a="http://schemas.openxmlformats.org/drawingml/2006/main">
            <a:r>
              <a:t>3. Montrer le filtre d’une colonne et l’onglet de conception du tableau.</a:t>
            </a:r>
          </a:p>
          <a:p xmlns:a="http://schemas.openxmlformats.org/drawingml/2006/main">
            <a:r>
              <a:t>Le fichier complet ajoute Montant, Classe du montant et Tarif retrouvé : huit colonnes.</a:t>
            </a:r>
          </a:p>
          <a:p xmlns:a="http://schemas.openxmlformats.org/drawingml/2006/main">
            <a:r>
              <a:t>Une structure régulière rend les tris, les recherches et les synthèses fiables.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N10 – Les tableaux de données</a:t>
            </a:r>
          </a:p>
          <a:p xmlns:a="http://schemas.openxmlformats.org/drawingml/2006/main">
            <a:r>
              <a:t>Feuille : Ventes. Temps indicatif : 9 minutes.</a:t>
            </a:r>
          </a:p>
          <a:p xmlns:a="http://schemas.openxmlformats.org/drawingml/2006/main">
            <a:r>
              <a:t/>
            </a:r>
          </a:p>
          <a:p xmlns:a="http://schemas.openxmlformats.org/drawingml/2006/main">
            <a:r>
              <a:t>1. Créer le tableau dans le classeur étudiant.</a:t>
            </a:r>
          </a:p>
          <a:p xmlns:a="http://schemas.openxmlformats.org/drawingml/2006/main">
            <a:r>
              <a:t>2. Vérifier qu’aucune des trois lignes de titre n’en fait partie.</a:t>
            </a:r>
          </a:p>
          <a:p xmlns:a="http://schemas.openxmlformats.org/drawingml/2006/main">
            <a:r>
              <a:t>3. Expliquer pourquoi une ligne Total au milieu des ventes serait gênante.</a:t>
            </a:r>
          </a:p>
          <a:p xmlns:a="http://schemas.openxmlformats.org/drawingml/2006/main">
            <a:r>
              <a:t>Le fichier complet ajoute Montant, Classe du montant et Tarif retrouvé : huit colonnes.</a:t>
            </a:r>
          </a:p>
          <a:p xmlns:a="http://schemas.openxmlformats.org/drawingml/2006/main">
            <a:r>
              <a:t>Une structure régulière rend les tris, les recherches et les synthèses fiables.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N10 – Les tableaux de données</a:t>
            </a:r>
          </a:p>
          <a:p xmlns:a="http://schemas.openxmlformats.org/drawingml/2006/main">
            <a:r>
              <a:t>Feuille : Ventes.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VentesTable contient huit champs et 24 observations. La colonne H est réservée à la recherche de tarif de N13. Aucune ligne de titre ou de total n’est incluse.</a:t>
            </a:r>
          </a:p>
          <a:p xmlns:a="http://schemas.openxmlformats.org/drawingml/2006/main">
            <a:r>
              <a:t>Le fichier complet ajoute Montant, Classe du montant et Tarif retrouvé : huit colonnes.</a:t>
            </a:r>
          </a:p>
          <a:p xmlns:a="http://schemas.openxmlformats.org/drawingml/2006/main">
            <a:r>
              <a:t>Une structure régulière rend les tris, les recherches et les synthèses fiables.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N11 – Le tri et le filtre</a:t>
            </a:r>
          </a:p>
          <a:p xmlns:a="http://schemas.openxmlformats.org/drawingml/2006/main">
            <a:r>
              <a:t>Feuille : Ventes. Temps indicatif : 5 minutes.</a:t>
            </a:r>
          </a:p>
          <a:p xmlns:a="http://schemas.openxmlformats.org/drawingml/2006/main">
            <a:r>
              <a:t>Le temps d’explication de 5 minutes inclut la diapositive d’exemple qui suit.</a:t>
            </a:r>
          </a:p>
          <a:p xmlns:a="http://schemas.openxmlformats.org/drawingml/2006/main">
            <a:r>
              <a:t>Trier change l’ordre des lignes ; filtrer masque temporairement les lignes qui ne satisfont pas un critère. Aucun de ces gestes ne devrait modifier la valeur d’une vente. Dans un tableau Excel, utiliser les menus des en-têtes maintient l’unité de chaque ligne.</a:t>
            </a:r>
          </a:p>
          <a:p xmlns:a="http://schemas.openxmlformats.org/drawingml/2006/main">
            <a:r>
              <a:t>Trier une seule colonne d’une plage non structurée, sans étendre la sélection, peut dissocier produits et montants. On obtient alors un fichier faux malgré des totaux identiques. Après un tri, contrôler une transaction connue avec sa date, son produit, sa quantité et son montant.</a:t>
            </a:r>
          </a:p>
          <a:p xmlns:a="http://schemas.openxmlformats.org/drawingml/2006/main">
            <a:r>
              <a:t>Un filtre Papeterie puis un tri décroissant du montant répond à une question précise. Effacer ensuite le filtre pour revenir aux 24 observations. SOMME sur une plage inclut encore les lignes filtrées : ne pas présenter ce total comme celui des seules lignes visibles. Les agrégations par critère seront traitées à la notion suivante.</a:t>
            </a:r>
          </a:p>
          <a:p xmlns:a="http://schemas.openxmlformats.org/drawingml/2006/main">
            <a:r>
              <a:t>Illustration du contrôle : Jus appartient aux Boissons et doit disparaître du filtre Papeterie.</a:t>
            </a:r>
          </a:p>
          <a:p xmlns:a="http://schemas.openxmlformats.org/drawingml/2006/main">
            <a:r>
              <a:t>Trier une colonne isolée peut dissocier des données appartenant à une même vente.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N11 – Le tri et le filtre</a:t>
            </a:r>
          </a:p>
          <a:p xmlns:a="http://schemas.openxmlformats.org/drawingml/2006/main">
            <a:r>
              <a:t>Feuille : Ventes. </a:t>
            </a:r>
          </a:p>
          <a:p xmlns:a="http://schemas.openxmlformats.org/drawingml/2006/main">
            <a:r>
              <a:t>Exemple à présenter dans les 5 minutes du temps d’explication.</a:t>
            </a:r>
          </a:p>
          <a:p xmlns:a="http://schemas.openxmlformats.org/drawingml/2006/main">
            <a:r>
              <a:t>Le plus grand montant de Papeterie est 432 MAD. Il y a 12 transactions de Papeterie et 12 de Boissons ; 24 après suppression du filtre.</a:t>
            </a:r>
          </a:p>
          <a:p xmlns:a="http://schemas.openxmlformats.org/drawingml/2006/main">
            <a:r>
              <a:t>Illustration du contrôle : Jus appartient aux Boissons et doit disparaître du filtre Papeterie.</a:t>
            </a:r>
          </a:p>
          <a:p xmlns:a="http://schemas.openxmlformats.org/drawingml/2006/main">
            <a:r>
              <a:t>Trier une colonne isolée peut dissocier des données appartenant à une même vente.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N11 – Le tri et le filtre</a:t>
            </a:r>
          </a:p>
          <a:p xmlns:a="http://schemas.openxmlformats.org/drawingml/2006/main">
            <a:r>
              <a:t>Feuille : Ventes. Temps indicatif : 7 minutes.</a:t>
            </a:r>
          </a:p>
          <a:p xmlns:a="http://schemas.openxmlformats.org/drawingml/2006/main">
            <a:r>
              <a:t/>
            </a:r>
          </a:p>
          <a:p xmlns:a="http://schemas.openxmlformats.org/drawingml/2006/main">
            <a:r>
              <a:t>1. Filtrer Catégorie sur Papeterie.</a:t>
            </a:r>
          </a:p>
          <a:p xmlns:a="http://schemas.openxmlformats.org/drawingml/2006/main">
            <a:r>
              <a:t>2. Trier Montant du plus grand au plus petit par le menu de l’en-tête.</a:t>
            </a:r>
          </a:p>
          <a:p xmlns:a="http://schemas.openxmlformats.org/drawingml/2006/main">
            <a:r>
              <a:t>3. Effacer le filtre et trier Date du plus ancien au plus récent.</a:t>
            </a:r>
          </a:p>
          <a:p xmlns:a="http://schemas.openxmlformats.org/drawingml/2006/main">
            <a:r>
              <a:t>Illustration du contrôle : Jus appartient aux Boissons et doit disparaître du filtre Papeterie.</a:t>
            </a:r>
          </a:p>
          <a:p xmlns:a="http://schemas.openxmlformats.org/drawingml/2006/main">
            <a:r>
              <a:t>Trier une colonne isolée peut dissocier des données appartenant à une même vente.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N11 – Le tri et le filtre</a:t>
            </a:r>
          </a:p>
          <a:p xmlns:a="http://schemas.openxmlformats.org/drawingml/2006/main">
            <a:r>
              <a:t>Feuille : Ventes. Temps indicatif : 9 minutes.</a:t>
            </a:r>
          </a:p>
          <a:p xmlns:a="http://schemas.openxmlformats.org/drawingml/2006/main">
            <a:r>
              <a:t/>
            </a:r>
          </a:p>
          <a:p xmlns:a="http://schemas.openxmlformats.org/drawingml/2006/main">
            <a:r>
              <a:t>1. Isoler les ventes de Boissons puis celles de Papeterie.</a:t>
            </a:r>
          </a:p>
          <a:p xmlns:a="http://schemas.openxmlformats.org/drawingml/2006/main">
            <a:r>
              <a:t>2. Relever le plus grand montant de Papeterie.</a:t>
            </a:r>
          </a:p>
          <a:p xmlns:a="http://schemas.openxmlformats.org/drawingml/2006/main">
            <a:r>
              <a:t>3. Restaurer toutes les lignes et vérifier le nombre de transactions.</a:t>
            </a:r>
          </a:p>
          <a:p xmlns:a="http://schemas.openxmlformats.org/drawingml/2006/main">
            <a:r>
              <a:t>Illustration du contrôle : Jus appartient aux Boissons et doit disparaître du filtre Papeterie.</a:t>
            </a:r>
          </a:p>
          <a:p xmlns:a="http://schemas.openxmlformats.org/drawingml/2006/main">
            <a:r>
              <a:t>Trier une colonne isolée peut dissocier des données appartenant à une même vente.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N11 – Le tri et le filtre</a:t>
            </a:r>
          </a:p>
          <a:p xmlns:a="http://schemas.openxmlformats.org/drawingml/2006/main">
            <a:r>
              <a:t>Feuille : Ventes.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Le plus grand montant de Papeterie est 432 MAD. Il y a 12 transactions de Papeterie et 12 de Boissons ; 24 après suppression du filtre.</a:t>
            </a:r>
          </a:p>
          <a:p xmlns:a="http://schemas.openxmlformats.org/drawingml/2006/main">
            <a:r>
              <a:t>Illustration du contrôle : Jus appartient aux Boissons et doit disparaître du filtre Papeterie.</a:t>
            </a:r>
          </a:p>
          <a:p xmlns:a="http://schemas.openxmlformats.org/drawingml/2006/main">
            <a:r>
              <a:t>Trier une colonne isolée peut dissocier des données appartenant à une même vente.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N12 – Les calculs selon un critère</a:t>
            </a:r>
          </a:p>
          <a:p xmlns:a="http://schemas.openxmlformats.org/drawingml/2006/main">
            <a:r>
              <a:t>Feuille : Synthese. Temps indicatif : 5 minutes.</a:t>
            </a:r>
          </a:p>
          <a:p xmlns:a="http://schemas.openxmlformats.org/drawingml/2006/main">
            <a:r>
              <a:t>Le temps d’explication de 5 minutes inclut la diapositive d’exemple qui suit.</a:t>
            </a:r>
          </a:p>
          <a:p xmlns:a="http://schemas.openxmlformats.org/drawingml/2006/main">
            <a:r>
              <a:t>SOMME.SI additionne des nombres dont les lignes satisfont un critère. La syntaxe est =SOMME.SI(plage_critère;critère;plage_somme). Les deux plages doivent représenter les mêmes lignes. Dans Synthese, B7 regroupe les montants de Ventes dont la catégorie correspond à A7.</a:t>
            </a:r>
          </a:p>
          <a:p xmlns:a="http://schemas.openxmlformats.org/drawingml/2006/main">
            <a:r>
              <a:t>La formule =SOMME.SI(Ventes!$C$7:$C$30;A7;Ventes!$F$7:$F$30) utilise une cellule de critère plutôt qu’un texte répété. NB.SI compte les cellules répondant au critère : =NB.SI(Ventes!$C$7:$C$30;A7). Compter des ventes n’est pas additionner leurs montants ni leurs quantités.</a:t>
            </a:r>
          </a:p>
          <a:p xmlns:a="http://schemas.openxmlformats.org/drawingml/2006/main">
            <a:r>
              <a:t>Comparer la somme des catégories au total des ventes sert de contrôle. Si un libellé contient un espace ou une faute, une catégorie peut être oubliée. Les plages de cette initiation sont bornées à la ligne 30 ; si de nouvelles ventes sont ajoutées, il faut les étendre ou employer des références structurées.</a:t>
            </a:r>
          </a:p>
          <a:p xmlns:a="http://schemas.openxmlformats.org/drawingml/2006/main">
            <a:r>
              <a:t>Les deux catégories comptent autant de transactions, mais produisent des montants différents.</a:t>
            </a:r>
          </a:p>
          <a:p xmlns:a="http://schemas.openxmlformats.org/drawingml/2006/main">
            <a:r>
              <a:t>Compter les transactions, additionner les quantités et additionner les montants répondent à des questions distinctes.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https://support.microsoft.com/fr-fr/excel/functions/sumif-function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N12 – Les calculs selon un critère</a:t>
            </a:r>
          </a:p>
          <a:p xmlns:a="http://schemas.openxmlformats.org/drawingml/2006/main">
            <a:r>
              <a:t>Feuille : Synthese. </a:t>
            </a:r>
          </a:p>
          <a:p xmlns:a="http://schemas.openxmlformats.org/drawingml/2006/main">
            <a:r>
              <a:t>Exemple à présenter dans les 5 minutes du temps d’explication.</a:t>
            </a:r>
          </a:p>
          <a:p xmlns:a="http://schemas.openxmlformats.org/drawingml/2006/main">
            <a:r>
              <a:t>Papeterie : 2 907 MAD et 12 transactions. Boissons : 2 220 MAD et 12 transactions. Total 5 127 MAD ; écart de contrôle nul.</a:t>
            </a:r>
          </a:p>
          <a:p xmlns:a="http://schemas.openxmlformats.org/drawingml/2006/main">
            <a:r>
              <a:t>Les deux catégories comptent autant de transactions, mais produisent des montants différents.</a:t>
            </a:r>
          </a:p>
          <a:p xmlns:a="http://schemas.openxmlformats.org/drawingml/2006/main">
            <a:r>
              <a:t>Compter les transactions, additionner les quantités et additionner les montants répondent à des questions distinctes.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https://support.microsoft.com/fr-fr/excel/functions/sumif-function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N12 – Les calculs selon un critère</a:t>
            </a:r>
          </a:p>
          <a:p xmlns:a="http://schemas.openxmlformats.org/drawingml/2006/main">
            <a:r>
              <a:t>Feuille : Synthese. Temps indicatif : 7 minutes.</a:t>
            </a:r>
          </a:p>
          <a:p xmlns:a="http://schemas.openxmlformats.org/drawingml/2006/main">
            <a:r>
              <a:t/>
            </a:r>
          </a:p>
          <a:p xmlns:a="http://schemas.openxmlformats.org/drawingml/2006/main">
            <a:r>
              <a:t>1. Saisir la formule SOMME.SI en B7 puis recopier en B8.</a:t>
            </a:r>
          </a:p>
          <a:p xmlns:a="http://schemas.openxmlformats.org/drawingml/2006/main">
            <a:r>
              <a:t>2. En C7 saisir NB.SI et recopier en C8.</a:t>
            </a:r>
          </a:p>
          <a:p xmlns:a="http://schemas.openxmlformats.org/drawingml/2006/main">
            <a:r>
              <a:t>3. Calculer les totaux en B9 et C9 et comparer à Ventes.</a:t>
            </a:r>
          </a:p>
          <a:p xmlns:a="http://schemas.openxmlformats.org/drawingml/2006/main">
            <a:r>
              <a:t>Les deux catégories comptent autant de transactions, mais produisent des montants différents.</a:t>
            </a:r>
          </a:p>
          <a:p xmlns:a="http://schemas.openxmlformats.org/drawingml/2006/main">
            <a:r>
              <a:t>Compter les transactions, additionner les quantités et additionner les montants répondent à des questions distinctes.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https://support.microsoft.com/fr-fr/excel/functions/sumif-function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N12 – Les calculs selon un critère</a:t>
            </a:r>
          </a:p>
          <a:p xmlns:a="http://schemas.openxmlformats.org/drawingml/2006/main">
            <a:r>
              <a:t>Feuille : Synthese. Temps indicatif : 9 minutes.</a:t>
            </a:r>
          </a:p>
          <a:p xmlns:a="http://schemas.openxmlformats.org/drawingml/2006/main">
            <a:r>
              <a:t/>
            </a:r>
          </a:p>
          <a:p xmlns:a="http://schemas.openxmlformats.org/drawingml/2006/main">
            <a:r>
              <a:t>1. Compléter B7:C9.</a:t>
            </a:r>
          </a:p>
          <a:p xmlns:a="http://schemas.openxmlformats.org/drawingml/2006/main">
            <a:r>
              <a:t>2. Calculer B11 avec =SOMME(Ventes!F7:F30).</a:t>
            </a:r>
          </a:p>
          <a:p xmlns:a="http://schemas.openxmlformats.org/drawingml/2006/main">
            <a:r>
              <a:t>3. Calculer B12 = B9-B11 et interpréter cet écart.</a:t>
            </a:r>
          </a:p>
          <a:p xmlns:a="http://schemas.openxmlformats.org/drawingml/2006/main">
            <a:r>
              <a:t>Les deux catégories comptent autant de transactions, mais produisent des montants différents.</a:t>
            </a:r>
          </a:p>
          <a:p xmlns:a="http://schemas.openxmlformats.org/drawingml/2006/main">
            <a:r>
              <a:t>Compter les transactions, additionner les quantités et additionner les montants répondent à des questions distinctes.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https://support.microsoft.com/fr-fr/excel/functions/sumif-function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N12 – Les calculs selon un critère</a:t>
            </a:r>
          </a:p>
          <a:p xmlns:a="http://schemas.openxmlformats.org/drawingml/2006/main">
            <a:r>
              <a:t>Feuille : Synthese.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Papeterie : 2 907 MAD et 12 transactions. Boissons : 2 220 MAD et 12 transactions. Total 5 127 MAD ; écart de contrôle nul.</a:t>
            </a:r>
          </a:p>
          <a:p xmlns:a="http://schemas.openxmlformats.org/drawingml/2006/main">
            <a:r>
              <a:t>Les deux catégories comptent autant de transactions, mais produisent des montants différents.</a:t>
            </a:r>
          </a:p>
          <a:p xmlns:a="http://schemas.openxmlformats.org/drawingml/2006/main">
            <a:r>
              <a:t>Compter les transactions, additionner les quantités et additionner les montants répondent à des questions distinctes.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https://support.microsoft.com/fr-fr/excel/functions/sumif-function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N13 – La recherche exacte avec RECHERCHEV</a:t>
            </a:r>
          </a:p>
          <a:p xmlns:a="http://schemas.openxmlformats.org/drawingml/2006/main">
            <a:r>
              <a:t>Feuille : Ventes et Tarifs. Temps indicatif : 5 minutes.</a:t>
            </a:r>
          </a:p>
          <a:p xmlns:a="http://schemas.openxmlformats.org/drawingml/2006/main">
            <a:r>
              <a:t>Le temps d’explication de 5 minutes inclut la diapositive d’exemple qui suit.</a:t>
            </a:r>
          </a:p>
          <a:p xmlns:a="http://schemas.openxmlformats.org/drawingml/2006/main">
            <a:r>
              <a:t>Une recherche relie deux tables par une clé commune. Ici, le produit de Ventes doit correspondre à un seul produit de Tarifs. La table Tarifs comporte les produits en première colonne et leurs prix en deuxième. Chaque produit doit y apparaître une seule fois.</a:t>
            </a:r>
          </a:p>
          <a:p xmlns:a="http://schemas.openxmlformats.org/drawingml/2006/main">
            <a:r>
              <a:t>=RECHERCHEV(B7;Tarifs!$A$7:$B$10;2;FAUX) cherche le produit B7 dans la première colonne de la plage, puis renvoie la deuxième colonne de la ligne trouvée. FAUX impose une correspondance exacte. Les $ conservent la table des tarifs pendant la recopie.</a:t>
            </a:r>
          </a:p>
          <a:p xmlns:a="http://schemas.openxmlformats.org/drawingml/2006/main">
            <a:r>
              <a:t>Une clé absente renvoie #N/A. Ce signal invite à vérifier orthographe, espaces et présence du produit ; il ne signifie pas que le prix est zéro. Une clé dupliquée rend le choix ambigu, même si Excel renvoie un résultat. La recherche approximative n’est pas adaptée à ce catalogue de produits. RECHERCHEX est une alternative des versions récentes, hors du socle de ce cours.</a:t>
            </a:r>
          </a:p>
          <a:p xmlns:a="http://schemas.openxmlformats.org/drawingml/2006/main">
            <a:r>
              <a:t>Le catalogue occupe Tarifs!A7:B10. Le produit recherché se trouve dans Ventes!B7.</a:t>
            </a:r>
          </a:p>
          <a:p xmlns:a="http://schemas.openxmlformats.org/drawingml/2006/main">
            <a:r>
              <a:t>Une clé absente demande une vérification. Elle ne signifie pas un prix nul.</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https://support.microsoft.com/fr-fr/excel/functions/vlookup-function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N13 – La recherche exacte avec RECHERCHEV</a:t>
            </a:r>
          </a:p>
          <a:p xmlns:a="http://schemas.openxmlformats.org/drawingml/2006/main">
            <a:r>
              <a:t>Feuille : Ventes et Tarifs. </a:t>
            </a:r>
          </a:p>
          <a:p xmlns:a="http://schemas.openxmlformats.org/drawingml/2006/main">
            <a:r>
              <a:t>Exemple à présenter dans les 5 minutes du temps d’explication.</a:t>
            </a:r>
          </a:p>
          <a:p xmlns:a="http://schemas.openxmlformats.org/drawingml/2006/main">
            <a:r>
              <a:t>Cahier 18 MAD ; Stylo 5 ; Eau 4 ; Jus 8. Tous les tarifs H correspondent aux prix E. Un produit absent donne #N/A.</a:t>
            </a:r>
          </a:p>
          <a:p xmlns:a="http://schemas.openxmlformats.org/drawingml/2006/main">
            <a:r>
              <a:t>Le catalogue occupe Tarifs!A7:B10. Le produit recherché se trouve dans Ventes!B7.</a:t>
            </a:r>
          </a:p>
          <a:p xmlns:a="http://schemas.openxmlformats.org/drawingml/2006/main">
            <a:r>
              <a:t>Une clé absente demande une vérification. Elle ne signifie pas un prix nul.</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https://support.microsoft.com/fr-fr/excel/functions/vlookup-function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N13 – La recherche exacte avec RECHERCHEV</a:t>
            </a:r>
          </a:p>
          <a:p xmlns:a="http://schemas.openxmlformats.org/drawingml/2006/main">
            <a:r>
              <a:t>Feuille : Ventes et Tarifs. Temps indicatif : 7 minutes.</a:t>
            </a:r>
          </a:p>
          <a:p xmlns:a="http://schemas.openxmlformats.org/drawingml/2006/main">
            <a:r>
              <a:t/>
            </a:r>
          </a:p>
          <a:p xmlns:a="http://schemas.openxmlformats.org/drawingml/2006/main">
            <a:r>
              <a:t>1. Examiner les quatre lignes de Tarifs et leurs clés uniques.</a:t>
            </a:r>
          </a:p>
          <a:p xmlns:a="http://schemas.openxmlformats.org/drawingml/2006/main">
            <a:r>
              <a:t>2. Saisir RECHERCHEV en H7 puis recopier jusqu’à H30.</a:t>
            </a:r>
          </a:p>
          <a:p xmlns:a="http://schemas.openxmlformats.org/drawingml/2006/main">
            <a:r>
              <a:t>3. Comparer les tarifs retrouvés aux prix déjà fournis en E.</a:t>
            </a:r>
          </a:p>
          <a:p xmlns:a="http://schemas.openxmlformats.org/drawingml/2006/main">
            <a:r>
              <a:t>Le catalogue occupe Tarifs!A7:B10. Le produit recherché se trouve dans Ventes!B7.</a:t>
            </a:r>
          </a:p>
          <a:p xmlns:a="http://schemas.openxmlformats.org/drawingml/2006/main">
            <a:r>
              <a:t>Une clé absente demande une vérification. Elle ne signifie pas un prix nul.</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https://support.microsoft.com/fr-fr/excel/functions/vlookup-function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N13 – La recherche exacte avec RECHERCHEV</a:t>
            </a:r>
          </a:p>
          <a:p xmlns:a="http://schemas.openxmlformats.org/drawingml/2006/main">
            <a:r>
              <a:t>Feuille : Ventes et Tarifs. Temps indicatif : 9 minutes.</a:t>
            </a:r>
          </a:p>
          <a:p xmlns:a="http://schemas.openxmlformats.org/drawingml/2006/main">
            <a:r>
              <a:t/>
            </a:r>
          </a:p>
          <a:p xmlns:a="http://schemas.openxmlformats.org/drawingml/2006/main">
            <a:r>
              <a:t>1. Compléter H7:H30.</a:t>
            </a:r>
          </a:p>
          <a:p xmlns:a="http://schemas.openxmlformats.org/drawingml/2006/main">
            <a:r>
              <a:t>2. Vérifier les tarifs de Cahier et de Jus.</a:t>
            </a:r>
          </a:p>
          <a:p xmlns:a="http://schemas.openxmlformats.org/drawingml/2006/main">
            <a:r>
              <a:t>3. Sur une cellule de test, rechercher un produit inexistant puis effacer le test.</a:t>
            </a:r>
          </a:p>
          <a:p xmlns:a="http://schemas.openxmlformats.org/drawingml/2006/main">
            <a:r>
              <a:t>Le catalogue occupe Tarifs!A7:B10. Le produit recherché se trouve dans Ventes!B7.</a:t>
            </a:r>
          </a:p>
          <a:p xmlns:a="http://schemas.openxmlformats.org/drawingml/2006/main">
            <a:r>
              <a:t>Une clé absente demande une vérification. Elle ne signifie pas un prix nul.</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https://support.microsoft.com/fr-fr/excel/functions/vlookup-function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N13 – La recherche exacte avec RECHERCHEV</a:t>
            </a:r>
          </a:p>
          <a:p xmlns:a="http://schemas.openxmlformats.org/drawingml/2006/main">
            <a:r>
              <a:t>Feuille : Ventes et Tarifs.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Cahier 18 MAD ; Stylo 5 ; Eau 4 ; Jus 8. Tous les tarifs H correspondent aux prix E. Un produit absent donne #N/A.</a:t>
            </a:r>
          </a:p>
          <a:p xmlns:a="http://schemas.openxmlformats.org/drawingml/2006/main">
            <a:r>
              <a:t>Le catalogue occupe Tarifs!A7:B10. Le produit recherché se trouve dans Ventes!B7.</a:t>
            </a:r>
          </a:p>
          <a:p xmlns:a="http://schemas.openxmlformats.org/drawingml/2006/main">
            <a:r>
              <a:t>Une clé absente demande une vérification. Elle ne signifie pas un prix nul.</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https://support.microsoft.com/fr-fr/excel/functions/vlookup-function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N14 – Les graphiques</a:t>
            </a:r>
          </a:p>
          <a:p xmlns:a="http://schemas.openxmlformats.org/drawingml/2006/main">
            <a:r>
              <a:t>Feuille : Synthese et Prix. Temps indicatif : 5 minutes.</a:t>
            </a:r>
          </a:p>
          <a:p xmlns:a="http://schemas.openxmlformats.org/drawingml/2006/main">
            <a:r>
              <a:t>Le temps d’explication de 5 minutes inclut la diapositive d’exemple qui suit.</a:t>
            </a:r>
          </a:p>
          <a:p xmlns:a="http://schemas.openxmlformats.org/drawingml/2006/main">
            <a:r>
              <a:t>Un graphique répond à une question. Des colonnes ou barres permettent de comparer des catégories ; une courbe montre une évolution ordonnée dans le temps. Ici, deux catégories de ventes appellent des colonnes. Les coûts du panier de janvier à juin peuvent être représentés par une courbe.</a:t>
            </a:r>
          </a:p>
          <a:p xmlns:a="http://schemas.openxmlformats.org/drawingml/2006/main">
            <a:r>
              <a:t>Sélectionner uniquement les catégories et les mesures à comparer, sans ajouter leur total comme une troisième catégorie. Donner un titre qui précise l’objet, la période fictive et l’unité MAD. Pour des colonnes représentant des montants, partir de zéro sur l’axe de valeur pour éviter une comparaison visuelle trompeuse. Éviter la 3D.</a:t>
            </a:r>
          </a:p>
          <a:p xmlns:a="http://schemas.openxmlformats.org/drawingml/2006/main">
            <a:r>
              <a:t>Le commentaire doit nommer une observation chiffrée, puis sa limite. Dire que la Papeterie a le chiffre d’affaires le plus élevé dans cet échantillon est justifié. Dire que tous les étudiants préfèrent la Papeterie ne l’est pas : on ignore le nombre de clients et leurs préférences. Un graphique rend les données visibles ; il ne prouve pas une cause.</a:t>
            </a:r>
          </a:p>
          <a:p xmlns:a="http://schemas.openxmlformats.org/drawingml/2006/main">
            <a:r>
              <a:t>Papeterie dépasse Boissons de 687 MAD dans ces 24 transactions fictives.</a:t>
            </a:r>
          </a:p>
          <a:p xmlns:a="http://schemas.openxmlformats.org/drawingml/2006/main">
            <a:r>
              <a:t>Une différence de chiffre d’affaires ne prouve ni une préférence de tous les clients ni une différence de bénéfice.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N14 – Les graphiques</a:t>
            </a:r>
          </a:p>
          <a:p xmlns:a="http://schemas.openxmlformats.org/drawingml/2006/main">
            <a:r>
              <a:t>Feuille : Synthese et Prix. </a:t>
            </a:r>
          </a:p>
          <a:p xmlns:a="http://schemas.openxmlformats.org/drawingml/2006/main">
            <a:r>
              <a:t>Exemple à présenter dans les 5 minutes du temps d’explication.</a:t>
            </a:r>
          </a:p>
          <a:p xmlns:a="http://schemas.openxmlformats.org/drawingml/2006/main">
            <a:r>
              <a:t>Papeterie 2 907 MAD contre Boissons 2 220 MAD, soit 687 MAD d’écart. Le jeu de 24 ventes fictives ne permet pas de conclure sur toutes les ventes d’une année.</a:t>
            </a:r>
          </a:p>
          <a:p xmlns:a="http://schemas.openxmlformats.org/drawingml/2006/main">
            <a:r>
              <a:t>Papeterie dépasse Boissons de 687 MAD dans ces 24 transactions fictives.</a:t>
            </a:r>
          </a:p>
          <a:p xmlns:a="http://schemas.openxmlformats.org/drawingml/2006/main">
            <a:r>
              <a:t>Une différence de chiffre d’affaires ne prouve ni une préférence de tous les clients ni une différence de bénéfice.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N14 – Les graphiques</a:t>
            </a:r>
          </a:p>
          <a:p xmlns:a="http://schemas.openxmlformats.org/drawingml/2006/main">
            <a:r>
              <a:t>Feuille : Synthese et Prix. Temps indicatif : 7 minutes.</a:t>
            </a:r>
          </a:p>
          <a:p xmlns:a="http://schemas.openxmlformats.org/drawingml/2006/main">
            <a:r>
              <a:t/>
            </a:r>
          </a:p>
          <a:p xmlns:a="http://schemas.openxmlformats.org/drawingml/2006/main">
            <a:r>
              <a:t>1. Dans Synthese, sélectionner A6:B8 puis Insertion, graphique en colonnes.</a:t>
            </a:r>
          </a:p>
          <a:p xmlns:a="http://schemas.openxmlformats.org/drawingml/2006/main">
            <a:r>
              <a:t>2. Donner le titre « Chiffre d’affaires par catégorie — MAD ». Placer le graphique à droite du tableau.</a:t>
            </a:r>
          </a:p>
          <a:p xmlns:a="http://schemas.openxmlformats.org/drawingml/2006/main">
            <a:r>
              <a:t>3. Dans Prix, sélectionner A6:B12 et créer une courbe chronologique.</a:t>
            </a:r>
          </a:p>
          <a:p xmlns:a="http://schemas.openxmlformats.org/drawingml/2006/main">
            <a:r>
              <a:t>Papeterie dépasse Boissons de 687 MAD dans ces 24 transactions fictives.</a:t>
            </a:r>
          </a:p>
          <a:p xmlns:a="http://schemas.openxmlformats.org/drawingml/2006/main">
            <a:r>
              <a:t>Une différence de chiffre d’affaires ne prouve ni une préférence de tous les clients ni une différence de bénéfice.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N14 – Les graphiques</a:t>
            </a:r>
          </a:p>
          <a:p xmlns:a="http://schemas.openxmlformats.org/drawingml/2006/main">
            <a:r>
              <a:t>Feuille : Synthese et Prix. Temps indicatif : 9 minutes.</a:t>
            </a:r>
          </a:p>
          <a:p xmlns:a="http://schemas.openxmlformats.org/drawingml/2006/main">
            <a:r>
              <a:t/>
            </a:r>
          </a:p>
          <a:p xmlns:a="http://schemas.openxmlformats.org/drawingml/2006/main">
            <a:r>
              <a:t>1. Créer le graphique de comparaison.</a:t>
            </a:r>
          </a:p>
          <a:p xmlns:a="http://schemas.openxmlformats.org/drawingml/2006/main">
            <a:r>
              <a:t>2. Vérifier les deux catégories, les deux valeurs et l’unité.</a:t>
            </a:r>
          </a:p>
          <a:p xmlns:a="http://schemas.openxmlformats.org/drawingml/2006/main">
            <a:r>
              <a:t>3. Rédiger une phrase sur l’écart entre les catégories et une phrase de limite.</a:t>
            </a:r>
          </a:p>
          <a:p xmlns:a="http://schemas.openxmlformats.org/drawingml/2006/main">
            <a:r>
              <a:t>Papeterie dépasse Boissons de 687 MAD dans ces 24 transactions fictives.</a:t>
            </a:r>
          </a:p>
          <a:p xmlns:a="http://schemas.openxmlformats.org/drawingml/2006/main">
            <a:r>
              <a:t>Une différence de chiffre d’affaires ne prouve ni une préférence de tous les clients ni une différence de bénéfice.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N14 – Les graphiques</a:t>
            </a:r>
          </a:p>
          <a:p xmlns:a="http://schemas.openxmlformats.org/drawingml/2006/main">
            <a:r>
              <a:t>Feuille : Synthese et Prix.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Papeterie 2 907 MAD contre Boissons 2 220 MAD, soit 687 MAD d’écart. Le jeu de 24 ventes fictives ne permet pas de conclure sur toutes les ventes d’une année.</a:t>
            </a:r>
          </a:p>
          <a:p xmlns:a="http://schemas.openxmlformats.org/drawingml/2006/main">
            <a:r>
              <a:t>Papeterie dépasse Boissons de 687 MAD dans ces 24 transactions fictives.</a:t>
            </a:r>
          </a:p>
          <a:p xmlns:a="http://schemas.openxmlformats.org/drawingml/2006/main">
            <a:r>
              <a:t>Une différence de chiffre d’affaires ne prouve ni une préférence de tous les clients ni une différence de bénéfice.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N15 – Les tableaux croisés dynamiques</a:t>
            </a:r>
          </a:p>
          <a:p xmlns:a="http://schemas.openxmlformats.org/drawingml/2006/main">
            <a:r>
              <a:t>Feuille : Ventes vers Synthese. Temps indicatif : 5 minutes.</a:t>
            </a:r>
          </a:p>
          <a:p xmlns:a="http://schemas.openxmlformats.org/drawingml/2006/main">
            <a:r>
              <a:t>Le temps d’explication de 5 minutes inclut la diapositive d’exemple qui suit.</a:t>
            </a:r>
          </a:p>
          <a:p xmlns:a="http://schemas.openxmlformats.org/drawingml/2006/main">
            <a:r>
              <a:t>Un tableau croisé dynamique, ou TCD, synthétise une table source. Il ne remplace pas les observations. Les champs placés dans Lignes définissent les catégories ; ceux placés dans Valeurs définissent la mesure et son agrégation.</a:t>
            </a:r>
          </a:p>
          <a:p xmlns:a="http://schemas.openxmlformats.org/drawingml/2006/main">
            <a:r>
              <a:t>Cliquer dans VentesTable, choisir Insertion puis Tableau croisé dynamique, et placer le résultat dans Synthese!A24. Glisser Catégorie dans Lignes et Montant dans Valeurs. Vérifier que le calcul est Somme de Montant. Si Excel propose Nombre de Montant, il peut avoir détecté des valeurs de type texte ; examiner la source et choisir la bonne agrégation.</a:t>
            </a:r>
          </a:p>
          <a:p xmlns:a="http://schemas.openxmlformats.org/drawingml/2006/main">
            <a:r>
              <a:t>Comparer les résultats avec SOMME.SI permet de contrôler le paramétrage. Après une modification de la source, utiliser Actualiser. Après ajout de nouvelles données, vérifier également que la source les inclut. Le classeur corrigé fournit les résultats attendus par formules ; le vrai TCD est à construire dans Excel pendant cette activité.</a:t>
            </a:r>
          </a:p>
          <a:p xmlns:a="http://schemas.openxmlformats.org/drawingml/2006/main">
            <a:r>
              <a:t>L’ordre des catégories peut varier. Les agrégations et le total doivent rester cohérents.</a:t>
            </a:r>
          </a:p>
          <a:p xmlns:a="http://schemas.openxmlformats.org/drawingml/2006/main">
            <a:r>
              <a:t>Le TCD résume la source. Il faut contrôler sa plage et son actualisation.</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https://support.microsoft.com/fr-fr/excel/get-started/create-a-pivottable-to-analyze-worksheet-data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N15 – Les tableaux croisés dynamiques</a:t>
            </a:r>
          </a:p>
          <a:p xmlns:a="http://schemas.openxmlformats.org/drawingml/2006/main">
            <a:r>
              <a:t>Feuille : Ventes vers Synthese. </a:t>
            </a:r>
          </a:p>
          <a:p xmlns:a="http://schemas.openxmlformats.org/drawingml/2006/main">
            <a:r>
              <a:t>Exemple à présenter dans les 5 minutes du temps d’explication.</a:t>
            </a:r>
          </a:p>
          <a:p xmlns:a="http://schemas.openxmlformats.org/drawingml/2006/main">
            <a:r>
              <a:t>Somme : Papeterie 2 907 ; Boissons 2 220 ; total 5 127 MAD. Nombre : 12, 12 et 24 transactions. Le total après restauration doit revenir à 5 127.</a:t>
            </a:r>
          </a:p>
          <a:p xmlns:a="http://schemas.openxmlformats.org/drawingml/2006/main">
            <a:r>
              <a:t>L’ordre des catégories peut varier. Les agrégations et le total doivent rester cohérents.</a:t>
            </a:r>
          </a:p>
          <a:p xmlns:a="http://schemas.openxmlformats.org/drawingml/2006/main">
            <a:r>
              <a:t>Le TCD résume la source. Il faut contrôler sa plage et son actualisation.</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https://support.microsoft.com/fr-fr/excel/get-started/create-a-pivottable-to-analyze-worksheet-data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N15 – Les tableaux croisés dynamiques</a:t>
            </a:r>
          </a:p>
          <a:p xmlns:a="http://schemas.openxmlformats.org/drawingml/2006/main">
            <a:r>
              <a:t>Feuille : Ventes vers Synthese. Temps indicatif : 7 minutes.</a:t>
            </a:r>
          </a:p>
          <a:p xmlns:a="http://schemas.openxmlformats.org/drawingml/2006/main">
            <a:r>
              <a:t/>
            </a:r>
          </a:p>
          <a:p xmlns:a="http://schemas.openxmlformats.org/drawingml/2006/main">
            <a:r>
              <a:t>1. Créer le TCD à l’emplacement Synthese!A24.</a:t>
            </a:r>
          </a:p>
          <a:p xmlns:a="http://schemas.openxmlformats.org/drawingml/2006/main">
            <a:r>
              <a:t>2. Placer Catégorie en Lignes, Montant en Valeurs et choisir Somme.</a:t>
            </a:r>
          </a:p>
          <a:p xmlns:a="http://schemas.openxmlformats.org/drawingml/2006/main">
            <a:r>
              <a:t>3. Comparer les résultats aux cellules B7:B9 ; montrer la commande Actualiser.</a:t>
            </a:r>
          </a:p>
          <a:p xmlns:a="http://schemas.openxmlformats.org/drawingml/2006/main">
            <a:r>
              <a:t>L’ordre des catégories peut varier. Les agrégations et le total doivent rester cohérents.</a:t>
            </a:r>
          </a:p>
          <a:p xmlns:a="http://schemas.openxmlformats.org/drawingml/2006/main">
            <a:r>
              <a:t>Le TCD résume la source. Il faut contrôler sa plage et son actualisation.</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https://support.microsoft.com/fr-fr/excel/get-started/create-a-pivottable-to-analyze-worksheet-data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N15 – Les tableaux croisés dynamiques</a:t>
            </a:r>
          </a:p>
          <a:p xmlns:a="http://schemas.openxmlformats.org/drawingml/2006/main">
            <a:r>
              <a:t>Feuille : Ventes vers Synthese. Temps indicatif : 9 minutes.</a:t>
            </a:r>
          </a:p>
          <a:p xmlns:a="http://schemas.openxmlformats.org/drawingml/2006/main">
            <a:r>
              <a:t/>
            </a:r>
          </a:p>
          <a:p xmlns:a="http://schemas.openxmlformats.org/drawingml/2006/main">
            <a:r>
              <a:t>1. Construire le TCD puis vérifier son total général.</a:t>
            </a:r>
          </a:p>
          <a:p xmlns:a="http://schemas.openxmlformats.org/drawingml/2006/main">
            <a:r>
              <a:t>2. Remplacer temporairement Somme par Nombre et observer ce qui change.</a:t>
            </a:r>
          </a:p>
          <a:p xmlns:a="http://schemas.openxmlformats.org/drawingml/2006/main">
            <a:r>
              <a:t>3. Revenir à Somme. Modifier temporairement une quantité source, actualiser, puis rétablir et actualiser de nouveau.</a:t>
            </a:r>
          </a:p>
          <a:p xmlns:a="http://schemas.openxmlformats.org/drawingml/2006/main">
            <a:r>
              <a:t>L’ordre des catégories peut varier. Les agrégations et le total doivent rester cohérents.</a:t>
            </a:r>
          </a:p>
          <a:p xmlns:a="http://schemas.openxmlformats.org/drawingml/2006/main">
            <a:r>
              <a:t>Le TCD résume la source. Il faut contrôler sa plage et son actualisation.</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https://support.microsoft.com/fr-fr/excel/get-started/create-a-pivottable-to-analyze-worksheet-data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N15 – Les tableaux croisés dynamiques</a:t>
            </a:r>
          </a:p>
          <a:p xmlns:a="http://schemas.openxmlformats.org/drawingml/2006/main">
            <a:r>
              <a:t>Feuille : Ventes vers Synthese.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Somme : Papeterie 2 907 ; Boissons 2 220 ; total 5 127 MAD. Nombre : 12, 12 et 24 transactions. Le total après restauration doit revenir à 5 127.</a:t>
            </a:r>
          </a:p>
          <a:p xmlns:a="http://schemas.openxmlformats.org/drawingml/2006/main">
            <a:r>
              <a:t>L’ordre des catégories peut varier. Les agrégations et le total doivent rester cohérents.</a:t>
            </a:r>
          </a:p>
          <a:p xmlns:a="http://schemas.openxmlformats.org/drawingml/2006/main">
            <a:r>
              <a:t>Le TCD résume la source. Il faut contrôler sa plage et son actualisation.</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a:p xmlns:a="http://schemas.openxmlformats.org/drawingml/2006/main">
            <a:r>
              <a:t>Référence : https://support.microsoft.com/fr-fr/excel/get-started/create-a-pivottable-to-analyze-worksheet-data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N16 – La moyenne pondérée</a:t>
            </a:r>
          </a:p>
          <a:p xmlns:a="http://schemas.openxmlformats.org/drawingml/2006/main">
            <a:r>
              <a:t>Feuille : Synthese. Temps indicatif : 5 minutes.</a:t>
            </a:r>
          </a:p>
          <a:p xmlns:a="http://schemas.openxmlformats.org/drawingml/2006/main">
            <a:r>
              <a:t>Le temps d’explication de 5 minutes inclut la diapositive d’exemple qui suit.</a:t>
            </a:r>
          </a:p>
          <a:p xmlns:a="http://schemas.openxmlformats.org/drawingml/2006/main">
            <a:r>
              <a:t>La moyenne simple donne le même poids à chaque observation. La moyenne pondérée tient compte d’un effectif ou d’une quantité. Dans l’exemple, le prix moyen par unité est la recette totale divisée par le nombre total d’unités : (10×10 + 30×20)/(10+30) = 17,50 MAD.</a:t>
            </a:r>
          </a:p>
          <a:p xmlns:a="http://schemas.openxmlformats.org/drawingml/2006/main">
            <a:r>
              <a:t>SOMMEPROD multiplie les éléments de deux plages de même dimension puis additionne les produits. Dans Synthese, B20 = SOMMEPROD(B16:B17;C16:C17)/SOMME(B16:B17) calcule le prix moyen pondéré de deux lots du même produit. Les poids doivent correspondre à la grandeur analysée.</a:t>
            </a:r>
          </a:p>
          <a:p xmlns:a="http://schemas.openxmlformats.org/drawingml/2006/main">
            <a:r>
              <a:t>Une moyenne pondérée n’est pas automatiquement meilleure : elle répond à une autre question. La moyenne de 10 et 20 vaut 15 MAD par tarif ; 17,50 est le prix par unité effectivement vendue. Une moyenne entre des articles de nature différente serait plus délicate à interpréter. On utilise donc ici deux lots comparables du même produit.</a:t>
            </a:r>
          </a:p>
          <a:p xmlns:a="http://schemas.openxmlformats.org/drawingml/2006/main">
            <a:r>
              <a:t>Moyenne simple : 15 MAD. Prix moyen réellement vendu : 700 / 40 = 17,50 MAD.</a:t>
            </a:r>
          </a:p>
          <a:p xmlns:a="http://schemas.openxmlformats.org/drawingml/2006/main">
            <a:r>
              <a:t>La pondération se choisit selon la grandeur analysée, ici les quantités.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N16 – La moyenne pondérée</a:t>
            </a:r>
          </a:p>
          <a:p xmlns:a="http://schemas.openxmlformats.org/drawingml/2006/main">
            <a:r>
              <a:t>Feuille : Synthese. </a:t>
            </a:r>
          </a:p>
          <a:p xmlns:a="http://schemas.openxmlformats.org/drawingml/2006/main">
            <a:r>
              <a:t>Exemple à présenter dans les 5 minutes du temps d’explication.</a:t>
            </a:r>
          </a:p>
          <a:p xmlns:a="http://schemas.openxmlformats.org/drawingml/2006/main">
            <a:r>
              <a:t>Moyenne simple 15 MAD ; moyenne pondérée 17,50 MAD. Avec 30 unités dans chaque lot, les deux moyennes valent 15 MAD.</a:t>
            </a:r>
          </a:p>
          <a:p xmlns:a="http://schemas.openxmlformats.org/drawingml/2006/main">
            <a:r>
              <a:t>Moyenne simple : 15 MAD. Prix moyen réellement vendu : 700 / 40 = 17,50 MAD.</a:t>
            </a:r>
          </a:p>
          <a:p xmlns:a="http://schemas.openxmlformats.org/drawingml/2006/main">
            <a:r>
              <a:t>La pondération se choisit selon la grandeur analysée, ici les quantités.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N16 – La moyenne pondérée</a:t>
            </a:r>
          </a:p>
          <a:p xmlns:a="http://schemas.openxmlformats.org/drawingml/2006/main">
            <a:r>
              <a:t>Feuille : Synthese. Temps indicatif : 7 minutes.</a:t>
            </a:r>
          </a:p>
          <a:p xmlns:a="http://schemas.openxmlformats.org/drawingml/2006/main">
            <a:r>
              <a:t/>
            </a:r>
          </a:p>
          <a:p xmlns:a="http://schemas.openxmlformats.org/drawingml/2006/main">
            <a:r>
              <a:t>1. Lire les deux lots de Synthese!A16:C17.</a:t>
            </a:r>
          </a:p>
          <a:p xmlns:a="http://schemas.openxmlformats.org/drawingml/2006/main">
            <a:r>
              <a:t>2. En B19, calculer =MOYENNE(C16:C17).</a:t>
            </a:r>
          </a:p>
          <a:p xmlns:a="http://schemas.openxmlformats.org/drawingml/2006/main">
            <a:r>
              <a:t>3. En B20, calculer la moyenne pondérée et vérifier à la main.</a:t>
            </a:r>
          </a:p>
          <a:p xmlns:a="http://schemas.openxmlformats.org/drawingml/2006/main">
            <a:r>
              <a:t>Moyenne simple : 15 MAD. Prix moyen réellement vendu : 700 / 40 = 17,50 MAD.</a:t>
            </a:r>
          </a:p>
          <a:p xmlns:a="http://schemas.openxmlformats.org/drawingml/2006/main">
            <a:r>
              <a:t>La pondération se choisit selon la grandeur analysée, ici les quantités.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N16 – La moyenne pondérée</a:t>
            </a:r>
          </a:p>
          <a:p xmlns:a="http://schemas.openxmlformats.org/drawingml/2006/main">
            <a:r>
              <a:t>Feuille : Synthese. Temps indicatif : 9 minutes.</a:t>
            </a:r>
          </a:p>
          <a:p xmlns:a="http://schemas.openxmlformats.org/drawingml/2006/main">
            <a:r>
              <a:t/>
            </a:r>
          </a:p>
          <a:p xmlns:a="http://schemas.openxmlformats.org/drawingml/2006/main">
            <a:r>
              <a:t>1. Compléter B19 et B20.</a:t>
            </a:r>
          </a:p>
          <a:p xmlns:a="http://schemas.openxmlformats.org/drawingml/2006/main">
            <a:r>
              <a:t>2. Dire pourquoi le résultat pondéré est plus proche de 20 que de 10.</a:t>
            </a:r>
          </a:p>
          <a:p xmlns:a="http://schemas.openxmlformats.org/drawingml/2006/main">
            <a:r>
              <a:t>3. Passer temporairement la quantité du lot A à 30, puis rétablir 10.</a:t>
            </a:r>
          </a:p>
          <a:p xmlns:a="http://schemas.openxmlformats.org/drawingml/2006/main">
            <a:r>
              <a:t>Moyenne simple : 15 MAD. Prix moyen réellement vendu : 700 / 40 = 17,50 MAD.</a:t>
            </a:r>
          </a:p>
          <a:p xmlns:a="http://schemas.openxmlformats.org/drawingml/2006/main">
            <a:r>
              <a:t>La pondération se choisit selon la grandeur analysée, ici les quantités.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N16 – La moyenne pondérée</a:t>
            </a:r>
          </a:p>
          <a:p xmlns:a="http://schemas.openxmlformats.org/drawingml/2006/main">
            <a:r>
              <a:t>Feuille : Synthese.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Moyenne simple 15 MAD ; moyenne pondérée 17,50 MAD. Avec 30 unités dans chaque lot, les deux moyennes valent 15 MAD.</a:t>
            </a:r>
          </a:p>
          <a:p xmlns:a="http://schemas.openxmlformats.org/drawingml/2006/main">
            <a:r>
              <a:t>Moyenne simple : 15 MAD. Prix moyen réellement vendu : 700 / 40 = 17,50 MAD.</a:t>
            </a:r>
          </a:p>
          <a:p xmlns:a="http://schemas.openxmlformats.org/drawingml/2006/main">
            <a:r>
              <a:t>La pondération se choisit selon la grandeur analysée, ici les quantités.</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N17 – Le seuil de rentabilité</a:t>
            </a:r>
          </a:p>
          <a:p xmlns:a="http://schemas.openxmlformats.org/drawingml/2006/main">
            <a:r>
              <a:t>Feuille : Projet. Temps indicatif : 5 minutes.</a:t>
            </a:r>
          </a:p>
          <a:p xmlns:a="http://schemas.openxmlformats.org/drawingml/2006/main">
            <a:r>
              <a:t>Le temps d’explication de 5 minutes inclut la diapositive d’exemple qui suit.</a:t>
            </a:r>
          </a:p>
          <a:p xmlns:a="http://schemas.openxmlformats.org/drawingml/2006/main">
            <a:r>
              <a:t>Le modèle distingue coûts fixes et coût variable par unité. Le prix de vente est 30 MAD, le coût variable unitaire 18 MAD et les coûts fixes 1 200 MAD. Chaque carnet vendu apporte donc 12 MAD pour couvrir les coûts fixes. Cette différence s’appelle ici marge sur coût variable unitaire.</a:t>
            </a:r>
          </a:p>
          <a:p xmlns:a="http://schemas.openxmlformats.org/drawingml/2006/main">
            <a:r>
              <a:t>Le résultat est quantité × (prix - coût variable unitaire) - coûts fixes. Le seuil en unités est coûts fixes / marge unitaire lorsque la marge est positive. Ici, 1200/12 = 100 carnets. Au seuil, le résultat est nul ; au-dessus, il devient positif selon les hypothèses du modèle.</a:t>
            </a:r>
          </a:p>
          <a:p xmlns:a="http://schemas.openxmlformats.org/drawingml/2006/main">
            <a:r>
              <a:t>Si le quotient n’est pas entier, arrondir au nombre entier supérieur pour couvrir les coûts. Si le prix est inférieur ou égal au coût variable et les coûts fixes sont positifs, aucun volume positif ne couvre ces coûts dans ce modèle. Les prix et coûts sont traités sur une même base, hors fiscalité et financement ; on n’en déduit pas une viabilité réelle sans examiner la demande et la capacité.</a:t>
            </a:r>
          </a:p>
          <a:p xmlns:a="http://schemas.openxmlformats.org/drawingml/2006/main">
            <a:r>
              <a:t>Hypothèses simplifiées : coûts stables, toutes les unités vendues, fiscalité et financement exclus.</a:t>
            </a:r>
          </a:p>
          <a:p xmlns:a="http://schemas.openxmlformats.org/drawingml/2006/main">
            <a:r>
              <a:t>Une marge nulle ou négative ne couvre pas des coûts fixes positifs dans ce modèle.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N17 – Le seuil de rentabilité</a:t>
            </a:r>
          </a:p>
          <a:p xmlns:a="http://schemas.openxmlformats.org/drawingml/2006/main">
            <a:r>
              <a:t>Feuille : Projet. </a:t>
            </a:r>
          </a:p>
          <a:p xmlns:a="http://schemas.openxmlformats.org/drawingml/2006/main">
            <a:r>
              <a:t>Exemple à présenter dans les 5 minutes du temps d’explication.</a:t>
            </a:r>
          </a:p>
          <a:p xmlns:a="http://schemas.openxmlformats.org/drawingml/2006/main">
            <a:r>
              <a:t>À 120 unités : marge 12 MAD, recette 3 600, coûts variables 2 160, résultat 240 MAD. À 99 unités : -12 ; à 100 : 0 ; à 101 : +12. Seuil 100 unités.</a:t>
            </a:r>
          </a:p>
          <a:p xmlns:a="http://schemas.openxmlformats.org/drawingml/2006/main">
            <a:r>
              <a:t>Hypothèses simplifiées : coûts stables, toutes les unités vendues, fiscalité et financement exclus.</a:t>
            </a:r>
          </a:p>
          <a:p xmlns:a="http://schemas.openxmlformats.org/drawingml/2006/main">
            <a:r>
              <a:t>Une marge nulle ou négative ne couvre pas des coûts fixes positifs dans ce modèle.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N17 – Le seuil de rentabilité</a:t>
            </a:r>
          </a:p>
          <a:p xmlns:a="http://schemas.openxmlformats.org/drawingml/2006/main">
            <a:r>
              <a:t>Feuille : Projet. Temps indicatif : 7 minutes.</a:t>
            </a:r>
          </a:p>
          <a:p xmlns:a="http://schemas.openxmlformats.org/drawingml/2006/main">
            <a:r>
              <a:t/>
            </a:r>
          </a:p>
          <a:p xmlns:a="http://schemas.openxmlformats.org/drawingml/2006/main">
            <a:r>
              <a:t>1. Lire les hypothèses B6:B9 de Projet.</a:t>
            </a:r>
          </a:p>
          <a:p xmlns:a="http://schemas.openxmlformats.org/drawingml/2006/main">
            <a:r>
              <a:t>2. Calculer B12 = B6-B7, B13 = B6*B9, B14 = B7*B9 et B15 = B13-B14-B8.</a:t>
            </a:r>
          </a:p>
          <a:p xmlns:a="http://schemas.openxmlformats.org/drawingml/2006/main">
            <a:r>
              <a:t>3. En B16, utiliser =SI(B12&gt;0;ARRONDI.SUP(B8/B12;0);"Non atteignable").</a:t>
            </a:r>
          </a:p>
          <a:p xmlns:a="http://schemas.openxmlformats.org/drawingml/2006/main">
            <a:r>
              <a:t>Hypothèses simplifiées : coûts stables, toutes les unités vendues, fiscalité et financement exclus.</a:t>
            </a:r>
          </a:p>
          <a:p xmlns:a="http://schemas.openxmlformats.org/drawingml/2006/main">
            <a:r>
              <a:t>Une marge nulle ou négative ne couvre pas des coûts fixes positifs dans ce modèle.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N17 – Le seuil de rentabilité</a:t>
            </a:r>
          </a:p>
          <a:p xmlns:a="http://schemas.openxmlformats.org/drawingml/2006/main">
            <a:r>
              <a:t>Feuille : Projet. Temps indicatif : 9 minutes.</a:t>
            </a:r>
          </a:p>
          <a:p xmlns:a="http://schemas.openxmlformats.org/drawingml/2006/main">
            <a:r>
              <a:t/>
            </a:r>
          </a:p>
          <a:p xmlns:a="http://schemas.openxmlformats.org/drawingml/2006/main">
            <a:r>
              <a:t>1. Compléter B12:B16.</a:t>
            </a:r>
          </a:p>
          <a:p xmlns:a="http://schemas.openxmlformats.org/drawingml/2006/main">
            <a:r>
              <a:t>2. Tester 99, 100 et 101 unités en B9 et observer le résultat.</a:t>
            </a:r>
          </a:p>
          <a:p xmlns:a="http://schemas.openxmlformats.org/drawingml/2006/main">
            <a:r>
              <a:t>3. Rétablir 120 unités pour l’activité suivante.</a:t>
            </a:r>
          </a:p>
          <a:p xmlns:a="http://schemas.openxmlformats.org/drawingml/2006/main">
            <a:r>
              <a:t>Hypothèses simplifiées : coûts stables, toutes les unités vendues, fiscalité et financement exclus.</a:t>
            </a:r>
          </a:p>
          <a:p xmlns:a="http://schemas.openxmlformats.org/drawingml/2006/main">
            <a:r>
              <a:t>Une marge nulle ou négative ne couvre pas des coûts fixes positifs dans ce modèle.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N17 – Le seuil de rentabilité</a:t>
            </a:r>
          </a:p>
          <a:p xmlns:a="http://schemas.openxmlformats.org/drawingml/2006/main">
            <a:r>
              <a:t>Feuille : Projet.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À 120 unités : marge 12 MAD, recette 3 600, coûts variables 2 160, résultat 240 MAD. À 99 unités : -12 ; à 100 : 0 ; à 101 : +12. Seuil 100 unités.</a:t>
            </a:r>
          </a:p>
          <a:p xmlns:a="http://schemas.openxmlformats.org/drawingml/2006/main">
            <a:r>
              <a:t>Hypothèses simplifiées : coûts stables, toutes les unités vendues, fiscalité et financement exclus.</a:t>
            </a:r>
          </a:p>
          <a:p xmlns:a="http://schemas.openxmlformats.org/drawingml/2006/main">
            <a:r>
              <a:t>Une marge nulle ou négative ne couvre pas des coûts fixes positifs dans ce modèle.</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N18 – Les simulations et les scénarios</a:t>
            </a:r>
          </a:p>
          <a:p xmlns:a="http://schemas.openxmlformats.org/drawingml/2006/main">
            <a:r>
              <a:t>Feuille : Projet. Temps indicatif : 5 minutes.</a:t>
            </a:r>
          </a:p>
          <a:p xmlns:a="http://schemas.openxmlformats.org/drawingml/2006/main">
            <a:r>
              <a:t>Le temps d’explication de 5 minutes inclut la diapositive d’exemple qui suit.</a:t>
            </a:r>
          </a:p>
          <a:p xmlns:a="http://schemas.openxmlformats.org/drawingml/2006/main">
            <a:r>
              <a:t>Une simulation remplace une hypothèse par une autre pour examiner ses conséquences. Pour comprendre l’effet d’un paramètre, ne changer qu’un paramètre à la fois. Le modèle conserve un seul jeu d’hypothèses actif, dans B6:B9. Les essais sont consignés comme observations datées dans un journal ; ils ne sont pas des prévisions garanties.</a:t>
            </a:r>
          </a:p>
          <a:p xmlns:a="http://schemas.openxmlformats.org/drawingml/2006/main">
            <a:r>
              <a:t>À prix et coûts constants, réduire le volume de 120 à 80 fait passer le résultat de +240 à -240 MAD. Repartir de la base puis porter le prix de 30 à 32 donne +480 MAD à volume constant. Cela ne prouve pas qu’une hausse de prix laissera la demande inchangée.</a:t>
            </a:r>
          </a:p>
          <a:p xmlns:a="http://schemas.openxmlformats.org/drawingml/2006/main">
            <a:r>
              <a:t>Une recommandation doit donner le résultat, les hypothèses dont il dépend et une information manquante. Par exemple : « Le modèle couvre ses coûts à partir de 100 carnets. À 80 ventes, il perd 240 MAD. Avant de lancer, nous devons vérifier que la demande peut atteindre le seuil. » Les données économiques servent ici à justifier une décision prudente.</a:t>
            </a:r>
          </a:p>
          <a:p xmlns:a="http://schemas.openxmlformats.org/drawingml/2006/main">
            <a:r>
              <a:t>Les coûts fixes restent à 1 200 MAD et le coût variable à 18 MAD par unité.</a:t>
            </a:r>
          </a:p>
          <a:p xmlns:a="http://schemas.openxmlformats.org/drawingml/2006/main">
            <a:r>
              <a:t>Le modèle éclaire la décision. La demande, la capacité et les coûts restent à vérifier.</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N18 – Les simulations et les scénarios</a:t>
            </a:r>
          </a:p>
          <a:p xmlns:a="http://schemas.openxmlformats.org/drawingml/2006/main">
            <a:r>
              <a:t>Feuille : Projet. </a:t>
            </a:r>
          </a:p>
          <a:p xmlns:a="http://schemas.openxmlformats.org/drawingml/2006/main">
            <a:r>
              <a:t>Exemple à présenter dans les 5 minutes du temps d’explication.</a:t>
            </a:r>
          </a:p>
          <a:p xmlns:a="http://schemas.openxmlformats.org/drawingml/2006/main">
            <a:r>
              <a:t>Base : résultat +240, seuil 100. Volume 80 : -240, seuil 100. Prix 32 à 120 unités : +480, seuil 86. Les lignes du journal sont des valeurs capturées et ne se recalculent pas.</a:t>
            </a:r>
          </a:p>
          <a:p xmlns:a="http://schemas.openxmlformats.org/drawingml/2006/main">
            <a:r>
              <a:t>Les coûts fixes restent à 1 200 MAD et le coût variable à 18 MAD par unité.</a:t>
            </a:r>
          </a:p>
          <a:p xmlns:a="http://schemas.openxmlformats.org/drawingml/2006/main">
            <a:r>
              <a:t>Le modèle éclaire la décision. La demande, la capacité et les coûts restent à vérifier.</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N18 – Les simulations et les scénarios</a:t>
            </a:r>
          </a:p>
          <a:p xmlns:a="http://schemas.openxmlformats.org/drawingml/2006/main">
            <a:r>
              <a:t>Feuille : Projet. Temps indicatif : 7 minutes.</a:t>
            </a:r>
          </a:p>
          <a:p xmlns:a="http://schemas.openxmlformats.org/drawingml/2006/main">
            <a:r>
              <a:t/>
            </a:r>
          </a:p>
          <a:p xmlns:a="http://schemas.openxmlformats.org/drawingml/2006/main">
            <a:r>
              <a:t>1. Consigner le cas de base dans D7:I7 en copiant les résultats comme valeurs.</a:t>
            </a:r>
          </a:p>
          <a:p xmlns:a="http://schemas.openxmlformats.org/drawingml/2006/main">
            <a:r>
              <a:t>2. Tester le volume 80, consigner la ligne suivante, puis rétablir 120.</a:t>
            </a:r>
          </a:p>
          <a:p xmlns:a="http://schemas.openxmlformats.org/drawingml/2006/main">
            <a:r>
              <a:t>3. Tester le prix 32, consigner, puis rétablir 30. Montrer que le journal conserve les observations passées.</a:t>
            </a:r>
          </a:p>
          <a:p xmlns:a="http://schemas.openxmlformats.org/drawingml/2006/main">
            <a:r>
              <a:t>Les coûts fixes restent à 1 200 MAD et le coût variable à 18 MAD par unité.</a:t>
            </a:r>
          </a:p>
          <a:p xmlns:a="http://schemas.openxmlformats.org/drawingml/2006/main">
            <a:r>
              <a:t>Le modèle éclaire la décision. La demande, la capacité et les coûts restent à vérifier.</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N18 – Les simulations et les scénarios</a:t>
            </a:r>
          </a:p>
          <a:p xmlns:a="http://schemas.openxmlformats.org/drawingml/2006/main">
            <a:r>
              <a:t>Feuille : Projet. Temps indicatif : 9 minutes.</a:t>
            </a:r>
          </a:p>
          <a:p xmlns:a="http://schemas.openxmlformats.org/drawingml/2006/main">
            <a:r>
              <a:t/>
            </a:r>
          </a:p>
          <a:p xmlns:a="http://schemas.openxmlformats.org/drawingml/2006/main">
            <a:r>
              <a:t>1. Réaliser les trois essais du journal : base, volume 80, prix 32.</a:t>
            </a:r>
          </a:p>
          <a:p xmlns:a="http://schemas.openxmlformats.org/drawingml/2006/main">
            <a:r>
              <a:t>2. Ajouter un essai libre en ne changeant qu’un paramètre et en notant toutes les hypothèses.</a:t>
            </a:r>
          </a:p>
          <a:p xmlns:a="http://schemas.openxmlformats.org/drawingml/2006/main">
            <a:r>
              <a:t>3. Écrire trois phrases dans Projet!A22 : constat, risque et information à vérifier. Rétablir la base.</a:t>
            </a:r>
          </a:p>
          <a:p xmlns:a="http://schemas.openxmlformats.org/drawingml/2006/main">
            <a:r>
              <a:t>Les coûts fixes restent à 1 200 MAD et le coût variable à 18 MAD par unité.</a:t>
            </a:r>
          </a:p>
          <a:p xmlns:a="http://schemas.openxmlformats.org/drawingml/2006/main">
            <a:r>
              <a:t>Le modèle éclaire la décision. La demande, la capacité et les coûts restent à vérifier.</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N18 – Les simulations et les scénarios</a:t>
            </a:r>
          </a:p>
          <a:p xmlns:a="http://schemas.openxmlformats.org/drawingml/2006/main">
            <a:r>
              <a:t>Feuille : Projet. Temps indicatif : 4 minutes.</a:t>
            </a:r>
          </a:p>
          <a:p xmlns:a="http://schemas.openxmlformats.org/drawingml/2006/main">
            <a:r>
              <a:t>Observer les fichiers. Demander aux étudiants d’expliquer une formule et corriger les références erronées avant de poursuivre.</a:t>
            </a:r>
          </a:p>
          <a:p xmlns:a="http://schemas.openxmlformats.org/drawingml/2006/main">
            <a:r>
              <a:t>Base : résultat +240, seuil 100. Volume 80 : -240, seuil 100. Prix 32 à 120 unités : +480, seuil 86. Les lignes du journal sont des valeurs capturées et ne se recalculent pas.</a:t>
            </a:r>
          </a:p>
          <a:p xmlns:a="http://schemas.openxmlformats.org/drawingml/2006/main">
            <a:r>
              <a:t>Les coûts fixes restent à 1 200 MAD et le coût variable à 18 MAD par unité.</a:t>
            </a:r>
          </a:p>
          <a:p xmlns:a="http://schemas.openxmlformats.org/drawingml/2006/main">
            <a:r>
              <a:t>Le modèle éclaire la décision. La demande, la capacité et les coûts restent à vérifier.</a:t>
            </a:r>
          </a:p>
          <a:p xmlns:a="http://schemas.openxmlformats.org/drawingml/2006/main">
            <a:r>
              <a:t>Données fictives à vocation pédagogique, exprimées en MAD. Formules présentées avec les noms français et le séparateur point-virgule. Si Excel est localisé différemment, adapter noms et séparateurs.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Synthèse finale incluse dans les 5 dernières minutes de la troisième séance. Faire enregistrer le fichier personnel. Contrôler que les étudiants ont restauré les hypothèses de départ après leurs tests et qu’ils ont conservé les valeurs de leurs scénarios dans le journal. Le contrôle porte sur la qualité du fichier, la justesse des formules et l’interprétation.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Prolongement conseillé : reprendre le fichier à distance de la séance, modifier une seule hypothèse et expliquer les effets sans regarder la correction. Vocabulaire essentiel : valeur, format, formule, référence relative, référence absolue, part, variation, agrégation, pondération, marge, seuil.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26999a843f4af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06271150e6949d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d1245731908443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7d687fc31354aa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b2977de8311434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0e79979e3d3436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1A203F5A-F987-4EE9-9948-109FDBFDA749}"/>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B6C49DB-761E-4F23-B595-75D660CAF2D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D506E077-C9E0-480A-A339-4CB888EB003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CB672764-0F59-4235-8D82-FA4CC223FD17}"/>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FAA91CB4-FA9C-48DB-BA80-8D6F3B3372F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D82C681-83A8-44F1-ABF7-1E07BA7E0DC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88FF372-803B-428C-B433-5526F21D624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7BE1C132-666F-4BF3-A449-75C37B6D5A7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4F9742A4-9AA9-41A5-A8A4-892DD9D3F145}"/>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0ADEA28-0963-4020-9829-39F6261728F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BF2BD216-BE32-4CA9-8056-FB3AE3B36BD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AB32FB63-B63B-41B8-A124-5D6E707957B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B94D189-0A4D-4B02-85FC-A0D49AAA5057}"/>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06E90D0-5750-4029-AD86-E800C440C54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114F87A-2A56-4C03-B37A-306FE5D8E4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5ac2e662654c7f" /><Relationship Type="http://schemas.openxmlformats.org/officeDocument/2006/relationships/slideLayout" Target="/ppt/slideLayouts/slideLayout1.xml" Id="Rb2b8015954014280" /><Relationship Type="http://schemas.openxmlformats.org/officeDocument/2006/relationships/slideLayout" Target="/ppt/slideLayouts/slideLayout2.xml" Id="R6bfdcf959f4e4053" /><Relationship Type="http://schemas.openxmlformats.org/officeDocument/2006/relationships/slideLayout" Target="/ppt/slideLayouts/slideLayout3.xml" Id="Rc9c832095dcd4be4" /><Relationship Type="http://schemas.openxmlformats.org/officeDocument/2006/relationships/slideLayout" Target="/ppt/slideLayouts/slideLayout4.xml" Id="Rf9642a8de66c4d63" /><Relationship Type="http://schemas.openxmlformats.org/officeDocument/2006/relationships/slideLayout" Target="/ppt/slideLayouts/slideLayout5.xml" Id="Rd146f19def884275" /><Relationship Type="http://schemas.openxmlformats.org/officeDocument/2006/relationships/slideLayout" Target="/ppt/slideLayouts/slideLayout6.xml" Id="R350d2ea2692a468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2b8015954014280"/>
    <p:sldLayoutId xmlns:r="http://schemas.openxmlformats.org/officeDocument/2006/relationships" id="2147483650" r:id="R6bfdcf959f4e4053"/>
    <p:sldLayoutId xmlns:r="http://schemas.openxmlformats.org/officeDocument/2006/relationships" id="2147483651" r:id="Rc9c832095dcd4be4"/>
    <p:sldLayoutId xmlns:r="http://schemas.openxmlformats.org/officeDocument/2006/relationships" id="2147483652" r:id="Rf9642a8de66c4d63"/>
    <p:sldLayoutId xmlns:r="http://schemas.openxmlformats.org/officeDocument/2006/relationships" id="2147483653" r:id="Rd146f19def884275"/>
    <p:sldLayoutId xmlns:r="http://schemas.openxmlformats.org/officeDocument/2006/relationships" id="2147483654" r:id="R350d2ea2692a468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AcquisIA">
  <a:themeElements>
    <a:clrScheme name="AcquisIA">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AcquisI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eed147b122b4682" /><Relationship Type="http://schemas.openxmlformats.org/officeDocument/2006/relationships/image" Target="/ppt/media/image.png" Id="Rb91736f61a744832" /><Relationship Type="http://schemas.openxmlformats.org/officeDocument/2006/relationships/notesSlide" Target="/ppt/notesSlides/notesSlide1.xml" Id="R09c6e57127ea4d8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d31adba31ce4270" /><Relationship Type="http://schemas.openxmlformats.org/officeDocument/2006/relationships/notesSlide" Target="/ppt/notesSlides/notesSlide2.xml" Id="R16fe1d81d7be4d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8fd53403f89400e" /><Relationship Type="http://schemas.openxmlformats.org/officeDocument/2006/relationships/notesSlide" Target="/ppt/notesSlides/notesSlide3.xml" Id="R70c14c683a494ee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17ffe9c289f4a9d" /><Relationship Type="http://schemas.openxmlformats.org/officeDocument/2006/relationships/notesSlide" Target="/ppt/notesSlides/notesSlide4.xml" Id="Rf2ff77761e3e44c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88056b11e464386" /><Relationship Type="http://schemas.openxmlformats.org/officeDocument/2006/relationships/notesSlide" Target="/ppt/notesSlides/notesSlide5.xml" Id="Rf0d6f1704bc74a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672b31c630d4e79" /><Relationship Type="http://schemas.openxmlformats.org/officeDocument/2006/relationships/notesSlide" Target="/ppt/notesSlides/notesSlide6.xml" Id="R36b300cde6564dc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d7a13e72f894cf9" /><Relationship Type="http://schemas.openxmlformats.org/officeDocument/2006/relationships/notesSlide" Target="/ppt/notesSlides/notesSlide7.xml" Id="Rc4f1ce3afc06460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24129c223f747d5" /><Relationship Type="http://schemas.openxmlformats.org/officeDocument/2006/relationships/notesSlide" Target="/ppt/notesSlides/notesSlide8.xml" Id="Rade706f93e8348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865d6aea6d64f8e" /><Relationship Type="http://schemas.openxmlformats.org/officeDocument/2006/relationships/notesSlide" Target="/ppt/notesSlides/notesSlide9.xml" Id="R015ecb87edab4b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7742a23edcb41ca" /><Relationship Type="http://schemas.openxmlformats.org/officeDocument/2006/relationships/notesSlide" Target="/ppt/notesSlides/notesSlide10.xml" Id="Ra9e651ae6a5f499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37b9d65f8c64920" /><Relationship Type="http://schemas.openxmlformats.org/officeDocument/2006/relationships/notesSlide" Target="/ppt/notesSlides/notesSlide11.xml" Id="R0543b35ddcae40e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3bdffba686040f1" /><Relationship Type="http://schemas.openxmlformats.org/officeDocument/2006/relationships/notesSlide" Target="/ppt/notesSlides/notesSlide12.xml" Id="R67304ca519504d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dbc77998df24f4d" /><Relationship Type="http://schemas.openxmlformats.org/officeDocument/2006/relationships/notesSlide" Target="/ppt/notesSlides/notesSlide13.xml" Id="R17a92af0c24b4f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37d8ffbac8a4831" /><Relationship Type="http://schemas.openxmlformats.org/officeDocument/2006/relationships/notesSlide" Target="/ppt/notesSlides/notesSlide14.xml" Id="R0746c4888a18435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d027e0f2efd4c12" /><Relationship Type="http://schemas.openxmlformats.org/officeDocument/2006/relationships/notesSlide" Target="/ppt/notesSlides/notesSlide15.xml" Id="R8d8c440c8e2e43e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769ec3aae314cd2" /><Relationship Type="http://schemas.openxmlformats.org/officeDocument/2006/relationships/notesSlide" Target="/ppt/notesSlides/notesSlide16.xml" Id="R099e306bfa1b4c4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aece7c4cdd74870" /><Relationship Type="http://schemas.openxmlformats.org/officeDocument/2006/relationships/notesSlide" Target="/ppt/notesSlides/notesSlide17.xml" Id="Rdd6fda5e7b224fc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717bcd345a14888" /><Relationship Type="http://schemas.openxmlformats.org/officeDocument/2006/relationships/notesSlide" Target="/ppt/notesSlides/notesSlide18.xml" Id="R7a5bcf7d8a2f480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de78c841c6d4d24" /><Relationship Type="http://schemas.openxmlformats.org/officeDocument/2006/relationships/notesSlide" Target="/ppt/notesSlides/notesSlide19.xml" Id="Rfa0e55d9934c4e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b13bf14af934e18" /><Relationship Type="http://schemas.openxmlformats.org/officeDocument/2006/relationships/notesSlide" Target="/ppt/notesSlides/notesSlide20.xml" Id="R5f8b9bb0e44846a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d37831975bd41ce" /><Relationship Type="http://schemas.openxmlformats.org/officeDocument/2006/relationships/notesSlide" Target="/ppt/notesSlides/notesSlide21.xml" Id="R144d90eac0434c1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3cb534d4f7544de" /><Relationship Type="http://schemas.openxmlformats.org/officeDocument/2006/relationships/notesSlide" Target="/ppt/notesSlides/notesSlide22.xml" Id="R21c291c9dcf5453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b362be3640774b29" /><Relationship Type="http://schemas.openxmlformats.org/officeDocument/2006/relationships/notesSlide" Target="/ppt/notesSlides/notesSlide23.xml" Id="Rbb1bdbc4876840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509e44db382048be" /><Relationship Type="http://schemas.openxmlformats.org/officeDocument/2006/relationships/notesSlide" Target="/ppt/notesSlides/notesSlide24.xml" Id="Rdcf553c1a7ea43e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754bc8d88fa4081" /><Relationship Type="http://schemas.openxmlformats.org/officeDocument/2006/relationships/notesSlide" Target="/ppt/notesSlides/notesSlide25.xml" Id="R802e4f4e90ea4e8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95fcd0141e504b6a" /><Relationship Type="http://schemas.openxmlformats.org/officeDocument/2006/relationships/notesSlide" Target="/ppt/notesSlides/notesSlide26.xml" Id="Re13ca64293b04a2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8a58129ebe904db4" /><Relationship Type="http://schemas.openxmlformats.org/officeDocument/2006/relationships/notesSlide" Target="/ppt/notesSlides/notesSlide27.xml" Id="Rffa443061d2f475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1674ed5eff244a4" /><Relationship Type="http://schemas.openxmlformats.org/officeDocument/2006/relationships/notesSlide" Target="/ppt/notesSlides/notesSlide28.xml" Id="R96a84ab0af204f7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52e41c8a87394d21" /><Relationship Type="http://schemas.openxmlformats.org/officeDocument/2006/relationships/notesSlide" Target="/ppt/notesSlides/notesSlide29.xml" Id="R6b77d31e29a64f1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50644f3f3fff4776" /><Relationship Type="http://schemas.openxmlformats.org/officeDocument/2006/relationships/notesSlide" Target="/ppt/notesSlides/notesSlide30.xml" Id="R9f5effa2e50e488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b4ddfdc0a93413e" /><Relationship Type="http://schemas.openxmlformats.org/officeDocument/2006/relationships/notesSlide" Target="/ppt/notesSlides/notesSlide31.xml" Id="Rea1ef1bfd4bd4f7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224faa2f69424923" /><Relationship Type="http://schemas.openxmlformats.org/officeDocument/2006/relationships/notesSlide" Target="/ppt/notesSlides/notesSlide32.xml" Id="R5f890413fc144f1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c1d52d603f546a0" /><Relationship Type="http://schemas.openxmlformats.org/officeDocument/2006/relationships/notesSlide" Target="/ppt/notesSlides/notesSlide33.xml" Id="Rc3b2b924f2be40c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6e69060c542c42cd" /><Relationship Type="http://schemas.openxmlformats.org/officeDocument/2006/relationships/notesSlide" Target="/ppt/notesSlides/notesSlide34.xml" Id="R5be8b2cd796b419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7ea3aa8267a7433b" /><Relationship Type="http://schemas.openxmlformats.org/officeDocument/2006/relationships/notesSlide" Target="/ppt/notesSlides/notesSlide35.xml" Id="Rfc1fa350886e415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5e996f78ab8c4eb4" /><Relationship Type="http://schemas.openxmlformats.org/officeDocument/2006/relationships/notesSlide" Target="/ppt/notesSlides/notesSlide36.xml" Id="R2a9e196d6c624f5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daf2d55789d44ad9" /><Relationship Type="http://schemas.openxmlformats.org/officeDocument/2006/relationships/notesSlide" Target="/ppt/notesSlides/notesSlide37.xml" Id="Rddbf7b8624744ab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51a0cedbcf7d43d5" /><Relationship Type="http://schemas.openxmlformats.org/officeDocument/2006/relationships/notesSlide" Target="/ppt/notesSlides/notesSlide38.xml" Id="Rbe255e576e6c47b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81fd452035144772" /><Relationship Type="http://schemas.openxmlformats.org/officeDocument/2006/relationships/notesSlide" Target="/ppt/notesSlides/notesSlide39.xml" Id="R84150b16281849e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47dae4608f624fc0" /><Relationship Type="http://schemas.openxmlformats.org/officeDocument/2006/relationships/notesSlide" Target="/ppt/notesSlides/notesSlide40.xml" Id="R0d03493f1e83408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ba21a82012ef4033" /><Relationship Type="http://schemas.openxmlformats.org/officeDocument/2006/relationships/notesSlide" Target="/ppt/notesSlides/notesSlide41.xml" Id="Rd35c817bdd24470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206a27da94741c9" /><Relationship Type="http://schemas.openxmlformats.org/officeDocument/2006/relationships/notesSlide" Target="/ppt/notesSlides/notesSlide42.xml" Id="R29d9f6923e3f4d3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6a3ab301ead14af7" /><Relationship Type="http://schemas.openxmlformats.org/officeDocument/2006/relationships/notesSlide" Target="/ppt/notesSlides/notesSlide43.xml" Id="R93dc86afb4bf406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847c6ac3200e4574" /><Relationship Type="http://schemas.openxmlformats.org/officeDocument/2006/relationships/notesSlide" Target="/ppt/notesSlides/notesSlide44.xml" Id="R547f91e94a334e3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aa8bd7e2ab3544bf" /><Relationship Type="http://schemas.openxmlformats.org/officeDocument/2006/relationships/notesSlide" Target="/ppt/notesSlides/notesSlide45.xml" Id="Red54fec1cf0749f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b08d80040f6d413a" /><Relationship Type="http://schemas.openxmlformats.org/officeDocument/2006/relationships/notesSlide" Target="/ppt/notesSlides/notesSlide46.xml" Id="Rd3506c09e901469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7a685b7d96734a0a" /><Relationship Type="http://schemas.openxmlformats.org/officeDocument/2006/relationships/notesSlide" Target="/ppt/notesSlides/notesSlide47.xml" Id="R27365e012960405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c4467717360642df" /><Relationship Type="http://schemas.openxmlformats.org/officeDocument/2006/relationships/notesSlide" Target="/ppt/notesSlides/notesSlide48.xml" Id="Rf2cb8d0d99644f2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2271e3120cad40f6" /><Relationship Type="http://schemas.openxmlformats.org/officeDocument/2006/relationships/notesSlide" Target="/ppt/notesSlides/notesSlide49.xml" Id="R355a5a73c6964de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1af3d09c57ba4b0e" /><Relationship Type="http://schemas.openxmlformats.org/officeDocument/2006/relationships/notesSlide" Target="/ppt/notesSlides/notesSlide50.xml" Id="R0f247d14ef8f4b0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4b94e1fcd069423e" /><Relationship Type="http://schemas.openxmlformats.org/officeDocument/2006/relationships/notesSlide" Target="/ppt/notesSlides/notesSlide51.xml" Id="R3fa1fa52febc494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cd22183f7392459a" /><Relationship Type="http://schemas.openxmlformats.org/officeDocument/2006/relationships/notesSlide" Target="/ppt/notesSlides/notesSlide52.xml" Id="R343423ad886242e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b7eb949d745e473a" /><Relationship Type="http://schemas.openxmlformats.org/officeDocument/2006/relationships/notesSlide" Target="/ppt/notesSlides/notesSlide53.xml" Id="R548fa9b51c71410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479e683f17c64305" /><Relationship Type="http://schemas.openxmlformats.org/officeDocument/2006/relationships/notesSlide" Target="/ppt/notesSlides/notesSlide54.xml" Id="R873f38f09d3141b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06c8d1a8dc5843be" /><Relationship Type="http://schemas.openxmlformats.org/officeDocument/2006/relationships/notesSlide" Target="/ppt/notesSlides/notesSlide55.xml" Id="R2ddee3323af440b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40214e6691264e8c" /><Relationship Type="http://schemas.openxmlformats.org/officeDocument/2006/relationships/notesSlide" Target="/ppt/notesSlides/notesSlide56.xml" Id="R833de121f9714e5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5006cf5ca49c4142" /><Relationship Type="http://schemas.openxmlformats.org/officeDocument/2006/relationships/notesSlide" Target="/ppt/notesSlides/notesSlide57.xml" Id="R2f8ae6f42d2b4b07"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8b39b97dc7584bfb" /><Relationship Type="http://schemas.openxmlformats.org/officeDocument/2006/relationships/notesSlide" Target="/ppt/notesSlides/notesSlide58.xml" Id="Rfd0f89ba1fa74cbe"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692854a14fc94b58" /><Relationship Type="http://schemas.openxmlformats.org/officeDocument/2006/relationships/notesSlide" Target="/ppt/notesSlides/notesSlide59.xml" Id="R1cafe0e64d354ee7"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c8bc867c5ef84f0f" /><Relationship Type="http://schemas.openxmlformats.org/officeDocument/2006/relationships/notesSlide" Target="/ppt/notesSlides/notesSlide60.xml" Id="Rdffa29b40f7f40f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0815724dac4d4178" /><Relationship Type="http://schemas.openxmlformats.org/officeDocument/2006/relationships/notesSlide" Target="/ppt/notesSlides/notesSlide61.xml" Id="Rd3a6d6334e8c4976"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a09a531605664548" /><Relationship Type="http://schemas.openxmlformats.org/officeDocument/2006/relationships/notesSlide" Target="/ppt/notesSlides/notesSlide62.xml" Id="R99c28f1c8e9240d6"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4d440f8ff82b4cd4" /><Relationship Type="http://schemas.openxmlformats.org/officeDocument/2006/relationships/notesSlide" Target="/ppt/notesSlides/notesSlide63.xml" Id="R8b145d8eedc54ef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49a922c08f5149d9" /><Relationship Type="http://schemas.openxmlformats.org/officeDocument/2006/relationships/notesSlide" Target="/ppt/notesSlides/notesSlide64.xml" Id="Re61cb7688ce44411"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89badc14e8e84102" /><Relationship Type="http://schemas.openxmlformats.org/officeDocument/2006/relationships/notesSlide" Target="/ppt/notesSlides/notesSlide65.xml" Id="Rc87d7350cab34949"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3dbf597aed1b44d8" /><Relationship Type="http://schemas.openxmlformats.org/officeDocument/2006/relationships/notesSlide" Target="/ppt/notesSlides/notesSlide66.xml" Id="Ra581b29b19f14eb8"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758b6ae466b541b0" /><Relationship Type="http://schemas.openxmlformats.org/officeDocument/2006/relationships/notesSlide" Target="/ppt/notesSlides/notesSlide67.xml" Id="R2aa78a5ebd374a15"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8cb71810d485488d" /><Relationship Type="http://schemas.openxmlformats.org/officeDocument/2006/relationships/notesSlide" Target="/ppt/notesSlides/notesSlide68.xml" Id="R756795b025524e9c"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da6a8c86eed44f81" /><Relationship Type="http://schemas.openxmlformats.org/officeDocument/2006/relationships/notesSlide" Target="/ppt/notesSlides/notesSlide69.xml" Id="Rc66eec5020ed4cec"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df0e06658152476f" /><Relationship Type="http://schemas.openxmlformats.org/officeDocument/2006/relationships/notesSlide" Target="/ppt/notesSlides/notesSlide70.xml" Id="R40b3fd51b24c445e"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9856f00d774442a0" /><Relationship Type="http://schemas.openxmlformats.org/officeDocument/2006/relationships/notesSlide" Target="/ppt/notesSlides/notesSlide71.xml" Id="R9af00a85d38d4c6c"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037e3b154d2149da" /><Relationship Type="http://schemas.openxmlformats.org/officeDocument/2006/relationships/notesSlide" Target="/ppt/notesSlides/notesSlide72.xml" Id="Rb55fd7b619cc4fbb"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26a113ffbc774d20" /><Relationship Type="http://schemas.openxmlformats.org/officeDocument/2006/relationships/notesSlide" Target="/ppt/notesSlides/notesSlide73.xml" Id="R5694f319b3364862"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25f5191a0768484f" /><Relationship Type="http://schemas.openxmlformats.org/officeDocument/2006/relationships/notesSlide" Target="/ppt/notesSlides/notesSlide74.xml" Id="Rb75f2d481b494da7"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25ce0f209e9d4ac2" /><Relationship Type="http://schemas.openxmlformats.org/officeDocument/2006/relationships/chart" Target="/ppt/slides/charts/chart1.xml" Id="R429f2915a2e345b1" /><Relationship Type="http://schemas.openxmlformats.org/officeDocument/2006/relationships/notesSlide" Target="/ppt/notesSlides/notesSlide75.xml" Id="Ra32a91647b404766"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35abb43981b34873" /><Relationship Type="http://schemas.openxmlformats.org/officeDocument/2006/relationships/chart" Target="/ppt/slides/charts/chart2.xml" Id="R6141f986d7464930" /><Relationship Type="http://schemas.openxmlformats.org/officeDocument/2006/relationships/notesSlide" Target="/ppt/notesSlides/notesSlide76.xml" Id="R5f53ed1d9c9d4eb7"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0043e34c7db04ce6" /><Relationship Type="http://schemas.openxmlformats.org/officeDocument/2006/relationships/notesSlide" Target="/ppt/notesSlides/notesSlide77.xml" Id="R6c1fb1754ed64734"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5f2ea1329ccb47d0" /><Relationship Type="http://schemas.openxmlformats.org/officeDocument/2006/relationships/notesSlide" Target="/ppt/notesSlides/notesSlide78.xml" Id="R5b9a8bf9f0734f93"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483256927aa9453b" /><Relationship Type="http://schemas.openxmlformats.org/officeDocument/2006/relationships/notesSlide" Target="/ppt/notesSlides/notesSlide79.xml" Id="R78c9106f15e94307"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f714a1bf52b84174" /><Relationship Type="http://schemas.openxmlformats.org/officeDocument/2006/relationships/notesSlide" Target="/ppt/notesSlides/notesSlide80.xml" Id="R65eb6100dc2b48c4"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7ef1f179e6d64328" /><Relationship Type="http://schemas.openxmlformats.org/officeDocument/2006/relationships/notesSlide" Target="/ppt/notesSlides/notesSlide81.xml" Id="Rcba041c125c64721"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460f581ad0774802" /><Relationship Type="http://schemas.openxmlformats.org/officeDocument/2006/relationships/notesSlide" Target="/ppt/notesSlides/notesSlide82.xml" Id="Re4587488949447c8"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9ffbb826c35b421a" /><Relationship Type="http://schemas.openxmlformats.org/officeDocument/2006/relationships/notesSlide" Target="/ppt/notesSlides/notesSlide83.xml" Id="R3644f314bfeb4e81"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ed9f8c1ba3454886" /><Relationship Type="http://schemas.openxmlformats.org/officeDocument/2006/relationships/notesSlide" Target="/ppt/notesSlides/notesSlide84.xml" Id="Ra5565f3c182f4c35"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542704c55d6040da" /><Relationship Type="http://schemas.openxmlformats.org/officeDocument/2006/relationships/notesSlide" Target="/ppt/notesSlides/notesSlide85.xml" Id="R72d1c93418d84fe3"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c5ce5487380b4f5d" /><Relationship Type="http://schemas.openxmlformats.org/officeDocument/2006/relationships/notesSlide" Target="/ppt/notesSlides/notesSlide86.xml" Id="R4c3d78a812f6405b"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e4620f2508414de3" /><Relationship Type="http://schemas.openxmlformats.org/officeDocument/2006/relationships/notesSlide" Target="/ppt/notesSlides/notesSlide87.xml" Id="R2568118d8da846e9"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9b7217313efe438f" /><Relationship Type="http://schemas.openxmlformats.org/officeDocument/2006/relationships/notesSlide" Target="/ppt/notesSlides/notesSlide88.xml" Id="R3b6c05e7a957489f"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53c7ba3b39ac45a1" /><Relationship Type="http://schemas.openxmlformats.org/officeDocument/2006/relationships/notesSlide" Target="/ppt/notesSlides/notesSlide89.xml" Id="R07449df7f13e4ad2"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4ebb84f399a14fa1" /><Relationship Type="http://schemas.openxmlformats.org/officeDocument/2006/relationships/notesSlide" Target="/ppt/notesSlides/notesSlide90.xml" Id="Rcbd01f37571142cb"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f739c87bf4614824" /><Relationship Type="http://schemas.openxmlformats.org/officeDocument/2006/relationships/notesSlide" Target="/ppt/notesSlides/notesSlide91.xml" Id="Rc20ffccef7fe435f"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ed83faa6486a424e" /><Relationship Type="http://schemas.openxmlformats.org/officeDocument/2006/relationships/notesSlide" Target="/ppt/notesSlides/notesSlide92.xml" Id="R2037bdfd541f4390"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e7cc510e05f94d0c" /><Relationship Type="http://schemas.openxmlformats.org/officeDocument/2006/relationships/notesSlide" Target="/ppt/notesSlides/notesSlide93.xml" Id="R0d5c4289c818443b"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11a3fee897254ae4" /><Relationship Type="http://schemas.openxmlformats.org/officeDocument/2006/relationships/notesSlide" Target="/ppt/notesSlides/notesSlide94.xml" Id="R4f23f73247c74c56"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63b1d5508a00464a" /><Relationship Type="http://schemas.openxmlformats.org/officeDocument/2006/relationships/notesSlide" Target="/ppt/notesSlides/notesSlide95.xml" Id="Rd7ba4052cb1e4d4f"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1fed135673864f17" /><Relationship Type="http://schemas.openxmlformats.org/officeDocument/2006/relationships/notesSlide" Target="/ppt/notesSlides/notesSlide96.xml" Id="R72b397bc32104088"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8625789d9530490b" /><Relationship Type="http://schemas.openxmlformats.org/officeDocument/2006/relationships/notesSlide" Target="/ppt/notesSlides/notesSlide97.xml" Id="R670d6a7316f94a71"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16f340b7e7e94d37" /><Relationship Type="http://schemas.openxmlformats.org/officeDocument/2006/relationships/notesSlide" Target="/ppt/notesSlides/notesSlide98.xml" Id="Rbe4f79ca81bd43ad"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18b5b415950f4153" /><Relationship Type="http://schemas.openxmlformats.org/officeDocument/2006/relationships/notesSlide" Target="/ppt/notesSlides/notesSlide99.xml" Id="Ra0d3c12dcfbf4047"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dc90b790f7474752" /><Relationship Type="http://schemas.openxmlformats.org/officeDocument/2006/relationships/notesSlide" Target="/ppt/notesSlides/notesSlide100.xml" Id="R6f0485ef92c3448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Chiffre d’affaires (MAD)</c:v>
          </c:tx>
          <c:spPr>
            <a:solidFill xmlns:a="http://schemas.openxmlformats.org/drawingml/2006/main">
              <a:srgbClr val="8F541C"/>
            </a:solidFill>
          </c:spPr>
          <c:cat>
            <c:strRef>
              <c:f>'Chart Data'!$A$2:$A$3</c:f>
              <c:strCache>
                <c:ptCount val="2"/>
                <c:pt idx="0">
                  <c:v>Papeterie</c:v>
                </c:pt>
                <c:pt idx="1">
                  <c:v>Boissons</c:v>
                </c:pt>
              </c:strCache>
            </c:strRef>
          </c:cat>
          <c:val>
            <c:numRef>
              <c:f>'Chart Data'!$B$2:$B$3</c:f>
              <c:numCache>
                <c:formatCode>0</c:formatCode>
                <c:ptCount val="2"/>
                <c:pt idx="0">
                  <c:v>2907</c:v>
                </c:pt>
                <c:pt idx="1">
                  <c:v>2220</c:v>
                </c:pt>
              </c:numCache>
            </c:numRef>
          </c:val>
        </c:ser>
        <c:dLbls>
          <c:txPr>
            <a:bodyPr xmlns:a="http://schemas.openxmlformats.org/drawingml/2006/main" anchorCtr="1"/>
            <a:lstStyle xmlns:a="http://schemas.openxmlformats.org/drawingml/2006/main"/>
            <a:p xmlns:a="http://schemas.openxmlformats.org/drawingml/2006/main">
              <a:pPr>
                <a:defRPr sz="2025" b="1">
                  <a:solidFill>
                    <a:srgbClr val="16392F"/>
                  </a:solidFill>
                  <a:latin typeface="DejaVu Sans"/>
                  <a:ea typeface="DejaVu Sans"/>
                  <a:cs typeface="DejaVu Sans"/>
                </a:defRPr>
              </a:pPr>
            </a:p>
          </c:txPr>
          <c:dLblPos val="outEnd"/>
          <c:showLegendKey val="0"/>
          <c:showVal val="1"/>
          <c:showCatName val="0"/>
          <c:showSerName val="0"/>
          <c:showPercent val="0"/>
          <c:showBubbleSize val="0"/>
          <c:showLeaderLines val="0"/>
        </c:dLbls>
        <c:gapWidth val="14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875">
                <a:solidFill>
                  <a:srgbClr val="16392F"/>
                </a:solidFill>
                <a:latin typeface="DejaVu Sans"/>
                <a:ea typeface="DejaVu Sans"/>
                <a:cs typeface="DejaVu Sans"/>
              </a:defRPr>
            </a:pPr>
          </a:p>
        </c:txPr>
        <c:crossAx val="48672768"/>
      </c:catAx>
      <c:valAx>
        <c:axId val="48672768"/>
        <c:scaling>
          <c:orientation val="minMax"/>
          <c:max val="3500"/>
          <c:min val="0"/>
        </c:scaling>
        <c:delete val="0"/>
        <c:axPos val="l"/>
        <c:majorGridlines>
          <c:spPr>
            <a:ln xmlns:a="http://schemas.openxmlformats.org/drawingml/2006/main" w="9525">
              <a:solidFill>
                <a:srgbClr val="CBD8CD"/>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56675F"/>
                </a:solidFill>
                <a:latin typeface="DejaVu Sans"/>
                <a:ea typeface="DejaVu Sans"/>
                <a:cs typeface="DejaVu Sans"/>
              </a:defRPr>
            </a:pPr>
          </a:p>
        </c:txPr>
        <c:crossAx val="48650112"/>
        <c:crossBetween val="between"/>
        <c:majorUnit val="1000"/>
      </c:valAx>
      <c:spPr>
        <a:solidFill xmlns:a="http://schemas.openxmlformats.org/drawingml/2006/main">
          <a:srgbClr val="FAFAF5"/>
        </a:solidFill>
      </c:spPr>
    </c:plotArea>
    <c:plotVisOnly val="1"/>
  </c:chart>
  <c:spPr>
    <a:solidFill xmlns:a="http://schemas.openxmlformats.org/drawingml/2006/main">
      <a:srgbClr val="FAFAF5"/>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varyColors val="0"/>
        <c:ser>
          <c:idx val="0"/>
          <c:order val="0"/>
          <c:tx>
            <c:v>Panier en MAD</c:v>
          </c:tx>
          <c:spPr>
            <a:ln xmlns:a="http://schemas.openxmlformats.org/drawingml/2006/main" w="28575">
              <a:solidFill>
                <a:srgbClr val="8F541C"/>
              </a:solidFill>
            </a:ln>
          </c:spPr>
          <c:marker>
            <c:symbol val="circle"/>
            <c:size val="7"/>
          </c:marker>
          <c:cat>
            <c:strRef>
              <c:f>'Chart Data'!$A$2:$A$7</c:f>
              <c:strCache>
                <c:ptCount val="6"/>
                <c:pt idx="0">
                  <c:v>Jan</c:v>
                </c:pt>
                <c:pt idx="1">
                  <c:v>Fév</c:v>
                </c:pt>
                <c:pt idx="2">
                  <c:v>Mar</c:v>
                </c:pt>
                <c:pt idx="3">
                  <c:v>Avr</c:v>
                </c:pt>
                <c:pt idx="4">
                  <c:v>Mai</c:v>
                </c:pt>
                <c:pt idx="5">
                  <c:v>Juin</c:v>
                </c:pt>
              </c:strCache>
            </c:strRef>
          </c:cat>
          <c:val>
            <c:numRef>
              <c:f>'Chart Data'!$B$2:$B$7</c:f>
              <c:numCache>
                <c:formatCode>General</c:formatCode>
                <c:ptCount val="6"/>
                <c:pt idx="0">
                  <c:v>200</c:v>
                </c:pt>
                <c:pt idx="1">
                  <c:v>210</c:v>
                </c:pt>
                <c:pt idx="2">
                  <c:v>189</c:v>
                </c:pt>
                <c:pt idx="3">
                  <c:v>198.45</c:v>
                </c:pt>
                <c:pt idx="4">
                  <c:v>200</c:v>
                </c:pt>
                <c:pt idx="5">
                  <c:v>210</c:v>
                </c:pt>
              </c:numCache>
            </c:numRef>
          </c:val>
          <c:smooth val="0"/>
        </c:ser>
        <c:dLbls>
          <c:txPr>
            <a:bodyPr xmlns:a="http://schemas.openxmlformats.org/drawingml/2006/main" anchorCtr="1"/>
            <a:lstStyle xmlns:a="http://schemas.openxmlformats.org/drawingml/2006/main"/>
            <a:p xmlns:a="http://schemas.openxmlformats.org/drawingml/2006/main">
              <a:pPr>
                <a:defRPr>
                  <a:latin typeface="DejaVu Sans"/>
                  <a:ea typeface="DejaVu Sans"/>
                  <a:cs typeface="DejaVu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16392F"/>
                </a:solidFill>
                <a:latin typeface="DejaVu Sans"/>
                <a:ea typeface="DejaVu Sans"/>
                <a:cs typeface="DejaVu Sans"/>
              </a:defRPr>
            </a:pPr>
          </a:p>
        </c:txPr>
        <c:crossAx val="48672768"/>
      </c:catAx>
      <c:valAx>
        <c:axId val="48672768"/>
        <c:scaling>
          <c:orientation val="minMax"/>
          <c:max val="250"/>
          <c:min val="0"/>
        </c:scaling>
        <c:delete val="0"/>
        <c:axPos val="l"/>
        <c:majorGridlines>
          <c:spPr>
            <a:ln xmlns:a="http://schemas.openxmlformats.org/drawingml/2006/main" w="9525">
              <a:solidFill>
                <a:srgbClr val="CBD8CD"/>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56675F"/>
                </a:solidFill>
                <a:latin typeface="DejaVu Sans"/>
                <a:ea typeface="DejaVu Sans"/>
                <a:cs typeface="DejaVu Sans"/>
              </a:defRPr>
            </a:pPr>
          </a:p>
        </c:txPr>
        <c:crossAx val="48650112"/>
        <c:crossBetween val="between"/>
        <c:majorUnit val="50"/>
      </c:valAx>
      <c:spPr>
        <a:solidFill xmlns:a="http://schemas.openxmlformats.org/drawingml/2006/main">
          <a:srgbClr val="FAFAF5"/>
        </a:solidFill>
      </c:spPr>
    </c:plotArea>
    <c:plotVisOnly val="1"/>
  </c:chart>
  <c:spPr>
    <a:solidFill xmlns:a="http://schemas.openxmlformats.org/drawingml/2006/main">
      <a:srgbClr val="FAFAF5"/>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6392F"/>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91736f61a744832"/>
          <a:srcRect xmlns:a="http://schemas.openxmlformats.org/drawingml/2006/main" l="4630" t="0" r="4630" b="0"/>
          <a:stretch xmlns:a="http://schemas.openxmlformats.org/drawingml/2006/main">
            <a:fillRect l="0" t="0" r="0" b="0"/>
          </a:stretch>
        </p:blipFill>
        <p:spPr>
          <a:xfrm xmlns:a="http://schemas.openxmlformats.org/drawingml/2006/main">
            <a:off x="7524750" y="0"/>
            <a:ext cx="4667250" cy="6858000"/>
          </a:xfrm>
          <a:prstGeom xmlns:a="http://schemas.openxmlformats.org/drawingml/2006/main" prst="rect">
            <a:avLst/>
          </a:prstGeom>
        </p:spPr>
      </p:pic>
      <p:sp>
        <p:nvSpPr>
          <p:cNvPr id="2" name="ÉCONOMIE · PREMIÈRE ANNÉE">
            <a:extLst xmlns:a="http://schemas.openxmlformats.org/drawingml/2006/main">
              <a:ext uri="{FF2B5EF4-FFF2-40B4-BE49-F238E27FC236}">
                <a16:creationId xmlns:a16="http://schemas.microsoft.com/office/drawing/2014/main" id="{AB3B85DA-1A68-4178-9A1E-43FB0D9EA2C4}"/>
              </a:ext>
            </a:extLst>
          </p:cNvPr>
          <p:cNvSpPr>
            <a:spLocks xmlns:a="http://schemas.openxmlformats.org/drawingml/2006/main" noGrp="1"/>
          </p:cNvSpPr>
          <p:nvPr/>
        </p:nvSpPr>
        <p:spPr>
          <a:xfrm xmlns:a="http://schemas.openxmlformats.org/drawingml/2006/main">
            <a:off x="609600" y="552450"/>
            <a:ext cx="6477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1">
                <a:solidFill>
                  <a:srgbClr val="A6D6BC"/>
                </a:solidFill>
                <a:latin typeface="DejaVu Sans"/>
                <a:ea typeface="DejaVu Sans"/>
                <a:cs typeface="DejaVu Sans"/>
              </a:defRPr>
            </a:pPr>
            <a:r>
              <a:rPr sz="1650" b="1">
                <a:solidFill>
                  <a:srgbClr val="A6D6BC"/>
                </a:solidFill>
                <a:latin typeface="DejaVu Sans"/>
                <a:ea typeface="DejaVu Sans"/>
                <a:cs typeface="DejaVu Sans"/>
              </a:rPr>
              <a:t>ÉCONOMIE · PREMIÈRE ANNÉE</a:t>
            </a:r>
          </a:p>
        </p:txBody>
      </p:sp>
      <p:sp>
        <p:nvSpPr>
          <p:cNvPr id="3" name="Excel pour&#10;l’économie">
            <a:extLst xmlns:a="http://schemas.openxmlformats.org/drawingml/2006/main">
              <a:ext uri="{FF2B5EF4-FFF2-40B4-BE49-F238E27FC236}">
                <a16:creationId xmlns:a16="http://schemas.microsoft.com/office/drawing/2014/main" id="{358417E4-20C8-4E70-A373-5B3B1CD8DD5A}"/>
              </a:ext>
            </a:extLst>
          </p:cNvPr>
          <p:cNvSpPr>
            <a:spLocks xmlns:a="http://schemas.openxmlformats.org/drawingml/2006/main" noGrp="1"/>
          </p:cNvSpPr>
          <p:nvPr/>
        </p:nvSpPr>
        <p:spPr>
          <a:xfrm xmlns:a="http://schemas.openxmlformats.org/drawingml/2006/main">
            <a:off x="609600" y="16573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400" b="1">
                <a:solidFill>
                  <a:srgbClr val="FFFFFF"/>
                </a:solidFill>
                <a:latin typeface="DejaVu Sans"/>
                <a:ea typeface="DejaVu Sans"/>
                <a:cs typeface="DejaVu Sans"/>
              </a:defRPr>
            </a:pPr>
            <a:r>
              <a:rPr sz="5400" b="1">
                <a:solidFill>
                  <a:srgbClr val="FFFFFF"/>
                </a:solidFill>
                <a:latin typeface="DejaVu Sans"/>
                <a:ea typeface="DejaVu Sans"/>
                <a:cs typeface="DejaVu Sans"/>
              </a:rPr>
              <a:t>Excel pour</a:t>
            </a:r>
          </a:p>
          <a:p xmlns:a="http://schemas.openxmlformats.org/drawingml/2006/main">
            <a:pPr algn="l">
              <a:defRPr sz="5400" b="1">
                <a:solidFill>
                  <a:srgbClr val="FFFFFF"/>
                </a:solidFill>
                <a:latin typeface="DejaVu Sans"/>
                <a:ea typeface="DejaVu Sans"/>
                <a:cs typeface="DejaVu Sans"/>
              </a:defRPr>
            </a:pPr>
            <a:r>
              <a:rPr sz="5400" b="1">
                <a:solidFill>
                  <a:srgbClr val="FFFFFF"/>
                </a:solidFill>
                <a:latin typeface="DejaVu Sans"/>
                <a:ea typeface="DejaVu Sans"/>
                <a:cs typeface="DejaVu Sans"/>
              </a:rPr>
              <a:t>l’économie</a:t>
            </a:r>
          </a:p>
        </p:txBody>
      </p:sp>
      <p:sp>
        <p:nvSpPr>
          <p:cNvPr id="4" name="Des données à la décision">
            <a:extLst xmlns:a="http://schemas.openxmlformats.org/drawingml/2006/main">
              <a:ext uri="{FF2B5EF4-FFF2-40B4-BE49-F238E27FC236}">
                <a16:creationId xmlns:a16="http://schemas.microsoft.com/office/drawing/2014/main" id="{5A777158-D06E-4BFD-8C37-AD24B2D99136}"/>
              </a:ext>
            </a:extLst>
          </p:cNvPr>
          <p:cNvSpPr>
            <a:spLocks xmlns:a="http://schemas.openxmlformats.org/drawingml/2006/main" noGrp="1"/>
          </p:cNvSpPr>
          <p:nvPr/>
        </p:nvSpPr>
        <p:spPr>
          <a:xfrm xmlns:a="http://schemas.openxmlformats.org/drawingml/2006/main">
            <a:off x="609600" y="3800475"/>
            <a:ext cx="6429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DejaVu Sans"/>
                <a:ea typeface="DejaVu Sans"/>
                <a:cs typeface="DejaVu Sans"/>
              </a:defRPr>
            </a:pPr>
            <a:r>
              <a:rPr sz="2550" b="0">
                <a:solidFill>
                  <a:srgbClr val="FFFFFF"/>
                </a:solidFill>
                <a:latin typeface="DejaVu Sans"/>
                <a:ea typeface="DejaVu Sans"/>
                <a:cs typeface="DejaVu Sans"/>
              </a:rPr>
              <a:t>Des données à la décision</a:t>
            </a:r>
          </a:p>
        </p:txBody>
      </p:sp>
      <p:sp>
        <p:nvSpPr>
          <p:cNvPr id="5" name="UIR, Rabat&#10;9 heures • 18 notions • cours et p">
            <a:extLst xmlns:a="http://schemas.openxmlformats.org/drawingml/2006/main">
              <a:ext uri="{FF2B5EF4-FFF2-40B4-BE49-F238E27FC236}">
                <a16:creationId xmlns:a16="http://schemas.microsoft.com/office/drawing/2014/main" id="{30EFDBE8-3924-4BE9-9DB2-99B63C0DFB77}"/>
              </a:ext>
            </a:extLst>
          </p:cNvPr>
          <p:cNvSpPr>
            <a:spLocks xmlns:a="http://schemas.openxmlformats.org/drawingml/2006/main" noGrp="1"/>
          </p:cNvSpPr>
          <p:nvPr/>
        </p:nvSpPr>
        <p:spPr>
          <a:xfrm xmlns:a="http://schemas.openxmlformats.org/drawingml/2006/main">
            <a:off x="609600" y="5019675"/>
            <a:ext cx="66198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D0E1D4"/>
                </a:solidFill>
                <a:latin typeface="DejaVu Sans"/>
                <a:ea typeface="DejaVu Sans"/>
                <a:cs typeface="DejaVu Sans"/>
              </a:defRPr>
            </a:pPr>
            <a:r>
              <a:rPr sz="1875" b="0">
                <a:solidFill>
                  <a:srgbClr val="D0E1D4"/>
                </a:solidFill>
                <a:latin typeface="DejaVu Sans"/>
                <a:ea typeface="DejaVu Sans"/>
                <a:cs typeface="DejaVu Sans"/>
              </a:rPr>
              <a:t>UIR, Rabat</a:t>
            </a:r>
          </a:p>
          <a:p xmlns:a="http://schemas.openxmlformats.org/drawingml/2006/main">
            <a:pPr algn="l">
              <a:defRPr sz="1875" b="0">
                <a:solidFill>
                  <a:srgbClr val="D0E1D4"/>
                </a:solidFill>
                <a:latin typeface="DejaVu Sans"/>
                <a:ea typeface="DejaVu Sans"/>
                <a:cs typeface="DejaVu Sans"/>
              </a:defRPr>
            </a:pPr>
            <a:r>
              <a:rPr sz="1875" b="0">
                <a:solidFill>
                  <a:srgbClr val="D0E1D4"/>
                </a:solidFill>
                <a:latin typeface="DejaVu Sans"/>
                <a:ea typeface="DejaVu Sans"/>
                <a:cs typeface="DejaVu Sans"/>
              </a:rPr>
              <a:t>9 heures • 18 notions • cours et pratique</a:t>
            </a:r>
          </a:p>
        </p:txBody>
      </p:sp>
      <p:sp>
        <p:nvSpPr>
          <p:cNvPr id="6" name="SUPPORT DE COURS • 100 DIAPOSITIVES">
            <a:extLst xmlns:a="http://schemas.openxmlformats.org/drawingml/2006/main">
              <a:ext uri="{FF2B5EF4-FFF2-40B4-BE49-F238E27FC236}">
                <a16:creationId xmlns:a16="http://schemas.microsoft.com/office/drawing/2014/main" id="{5ACD3A0A-2CCD-4C82-B34F-F693D02349A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B8CCBE"/>
                </a:solidFill>
                <a:latin typeface="DejaVu Sans"/>
                <a:ea typeface="DejaVu Sans"/>
                <a:cs typeface="DejaVu Sans"/>
              </a:defRPr>
            </a:pPr>
            <a:r>
              <a:rPr sz="1125" b="0">
                <a:solidFill>
                  <a:srgbClr val="B8CCBE"/>
                </a:solidFill>
                <a:latin typeface="DejaVu Sans"/>
                <a:ea typeface="DejaVu Sans"/>
                <a:cs typeface="DejaVu Sans"/>
              </a:rPr>
              <a:t>SUPPORT DE COURS • 100 DIAPOSITIVES</a:t>
            </a:r>
          </a:p>
        </p:txBody>
      </p:sp>
      <p:sp>
        <p:nvSpPr>
          <p:cNvPr id="7" name="001 / 100">
            <a:extLst xmlns:a="http://schemas.openxmlformats.org/drawingml/2006/main">
              <a:ext uri="{FF2B5EF4-FFF2-40B4-BE49-F238E27FC236}">
                <a16:creationId xmlns:a16="http://schemas.microsoft.com/office/drawing/2014/main" id="{AB3F7CE3-0C6E-48DF-8C59-84AA1AD72FB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16392F"/>
                </a:solidFill>
                <a:latin typeface="DejaVu Sans"/>
                <a:ea typeface="DejaVu Sans"/>
                <a:cs typeface="DejaVu Sans"/>
              </a:defRPr>
            </a:pPr>
            <a:r>
              <a:rPr sz="1125" b="0">
                <a:solidFill>
                  <a:srgbClr val="16392F"/>
                </a:solidFill>
                <a:latin typeface="DejaVu Sans"/>
                <a:ea typeface="DejaVu Sans"/>
                <a:cs typeface="DejaVu Sans"/>
              </a:rPr>
              <a:t>001 / 100</a:t>
            </a:r>
          </a:p>
        </p:txBody>
      </p:sp>
    </p:spTree>
    <p:extLst>
      <p:ext uri="{BB962C8B-B14F-4D97-AF65-F5344CB8AC3E}">
        <p14:creationId xmlns:p14="http://schemas.microsoft.com/office/powerpoint/2010/main" val="1772117198"/>
      </p:ext>
    </p:extLst>
  </p:cSld>
</p:sld>
</file>

<file path=ppt/slides/slide2.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7" name="EXCEL POUR DÉBUTANTS">
            <a:extLst xmlns:a="http://schemas.openxmlformats.org/drawingml/2006/main">
              <a:ext uri="{FF2B5EF4-FFF2-40B4-BE49-F238E27FC236}">
                <a16:creationId xmlns:a16="http://schemas.microsoft.com/office/drawing/2014/main" id="{1C6AA949-0F7B-4C2F-8F54-D375FE89B7E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EXCEL POUR DÉBUTANTS</a:t>
            </a:r>
          </a:p>
        </p:txBody>
      </p:sp>
      <p:sp>
        <p:nvSpPr>
          <p:cNvPr id="2" name="Sommaire du cours">
            <a:extLst xmlns:a="http://schemas.openxmlformats.org/drawingml/2006/main">
              <a:ext uri="{FF2B5EF4-FFF2-40B4-BE49-F238E27FC236}">
                <a16:creationId xmlns:a16="http://schemas.microsoft.com/office/drawing/2014/main" id="{BC8628F6-7FC4-4329-998C-B895AED8F17F}"/>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Sommaire du cours</a:t>
            </a:r>
          </a:p>
        </p:txBody>
      </p:sp>
      <p:sp>
        <p:nvSpPr>
          <p:cNvPr id="3" name="1">
            <a:extLst xmlns:a="http://schemas.openxmlformats.org/drawingml/2006/main">
              <a:ext uri="{FF2B5EF4-FFF2-40B4-BE49-F238E27FC236}">
                <a16:creationId xmlns:a16="http://schemas.microsoft.com/office/drawing/2014/main" id="{1295873F-C188-4648-B2C5-F566C683C20F}"/>
              </a:ext>
            </a:extLst>
          </p:cNvPr>
          <p:cNvSpPr>
            <a:spLocks xmlns:a="http://schemas.openxmlformats.org/drawingml/2006/main" noGrp="1"/>
          </p:cNvSpPr>
          <p:nvPr/>
        </p:nvSpPr>
        <p:spPr>
          <a:xfrm xmlns:a="http://schemas.openxmlformats.org/drawingml/2006/main">
            <a:off x="609600" y="2019300"/>
            <a:ext cx="66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176A50"/>
                </a:solidFill>
                <a:latin typeface="DejaVu Sans"/>
                <a:ea typeface="DejaVu Sans"/>
                <a:cs typeface="DejaVu Sans"/>
              </a:defRPr>
            </a:pPr>
            <a:r>
              <a:rPr sz="3600" b="1">
                <a:solidFill>
                  <a:srgbClr val="176A50"/>
                </a:solidFill>
                <a:latin typeface="DejaVu Sans"/>
                <a:ea typeface="DejaVu Sans"/>
                <a:cs typeface="DejaVu Sans"/>
              </a:rPr>
              <a:t>1</a:t>
            </a:r>
          </a:p>
        </p:txBody>
      </p:sp>
      <p:sp>
        <p:nvSpPr>
          <p:cNvPr id="4" name="Les bases d’Excel et les calculs">
            <a:extLst xmlns:a="http://schemas.openxmlformats.org/drawingml/2006/main">
              <a:ext uri="{FF2B5EF4-FFF2-40B4-BE49-F238E27FC236}">
                <a16:creationId xmlns:a16="http://schemas.microsoft.com/office/drawing/2014/main" id="{C6790F19-422D-4991-B924-127D628482B1}"/>
              </a:ext>
            </a:extLst>
          </p:cNvPr>
          <p:cNvSpPr>
            <a:spLocks xmlns:a="http://schemas.openxmlformats.org/drawingml/2006/main" noGrp="1"/>
          </p:cNvSpPr>
          <p:nvPr/>
        </p:nvSpPr>
        <p:spPr>
          <a:xfrm xmlns:a="http://schemas.openxmlformats.org/drawingml/2006/main">
            <a:off x="1466850" y="2019300"/>
            <a:ext cx="99822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6392F"/>
                </a:solidFill>
                <a:latin typeface="DejaVu Sans"/>
                <a:ea typeface="DejaVu Sans"/>
                <a:cs typeface="DejaVu Sans"/>
              </a:defRPr>
            </a:pPr>
            <a:r>
              <a:rPr sz="2175" b="1">
                <a:solidFill>
                  <a:srgbClr val="16392F"/>
                </a:solidFill>
                <a:latin typeface="DejaVu Sans"/>
                <a:ea typeface="DejaVu Sans"/>
                <a:cs typeface="DejaVu Sans"/>
              </a:rPr>
              <a:t>Les bases d’Excel et les calculs</a:t>
            </a:r>
          </a:p>
        </p:txBody>
      </p:sp>
      <p:sp>
        <p:nvSpPr>
          <p:cNvPr id="5" name="Repérer les cellules, saisir des données et é">
            <a:extLst xmlns:a="http://schemas.openxmlformats.org/drawingml/2006/main">
              <a:ext uri="{FF2B5EF4-FFF2-40B4-BE49-F238E27FC236}">
                <a16:creationId xmlns:a16="http://schemas.microsoft.com/office/drawing/2014/main" id="{99C1B523-CB55-4D34-8186-EBBAA874AB16}"/>
              </a:ext>
            </a:extLst>
          </p:cNvPr>
          <p:cNvSpPr>
            <a:spLocks xmlns:a="http://schemas.openxmlformats.org/drawingml/2006/main" noGrp="1"/>
          </p:cNvSpPr>
          <p:nvPr/>
        </p:nvSpPr>
        <p:spPr>
          <a:xfrm xmlns:a="http://schemas.openxmlformats.org/drawingml/2006/main">
            <a:off x="1466850" y="2457450"/>
            <a:ext cx="9982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Repérer les cellules, saisir des données et écrire des formules.</a:t>
            </a:r>
          </a:p>
        </p:txBody>
      </p:sp>
      <p:sp>
        <p:nvSpPr>
          <p:cNvPr id="6" name="Notions 01 à 06 · première séance de 3 heures">
            <a:extLst xmlns:a="http://schemas.openxmlformats.org/drawingml/2006/main">
              <a:ext uri="{FF2B5EF4-FFF2-40B4-BE49-F238E27FC236}">
                <a16:creationId xmlns:a16="http://schemas.microsoft.com/office/drawing/2014/main" id="{3F4F4B84-EAFB-4384-9801-772BD22A44FA}"/>
              </a:ext>
            </a:extLst>
          </p:cNvPr>
          <p:cNvSpPr>
            <a:spLocks xmlns:a="http://schemas.openxmlformats.org/drawingml/2006/main" noGrp="1"/>
          </p:cNvSpPr>
          <p:nvPr/>
        </p:nvSpPr>
        <p:spPr>
          <a:xfrm xmlns:a="http://schemas.openxmlformats.org/drawingml/2006/main">
            <a:off x="1466850" y="2914650"/>
            <a:ext cx="9982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176A50"/>
                </a:solidFill>
                <a:latin typeface="DejaVu Sans"/>
                <a:ea typeface="DejaVu Sans"/>
                <a:cs typeface="DejaVu Sans"/>
              </a:defRPr>
            </a:pPr>
            <a:r>
              <a:rPr sz="1500" b="0">
                <a:solidFill>
                  <a:srgbClr val="176A50"/>
                </a:solidFill>
                <a:latin typeface="DejaVu Sans"/>
                <a:ea typeface="DejaVu Sans"/>
                <a:cs typeface="DejaVu Sans"/>
              </a:rPr>
              <a:t>Notions 01 à 06 · première séance de 3 heures</a:t>
            </a:r>
          </a:p>
        </p:txBody>
      </p:sp>
      <p:sp>
        <p:nvSpPr>
          <p:cNvPr id="7" name="2">
            <a:extLst xmlns:a="http://schemas.openxmlformats.org/drawingml/2006/main">
              <a:ext uri="{FF2B5EF4-FFF2-40B4-BE49-F238E27FC236}">
                <a16:creationId xmlns:a16="http://schemas.microsoft.com/office/drawing/2014/main" id="{34367384-153A-4BDE-88A9-9D868A07D567}"/>
              </a:ext>
            </a:extLst>
          </p:cNvPr>
          <p:cNvSpPr>
            <a:spLocks xmlns:a="http://schemas.openxmlformats.org/drawingml/2006/main" noGrp="1"/>
          </p:cNvSpPr>
          <p:nvPr/>
        </p:nvSpPr>
        <p:spPr>
          <a:xfrm xmlns:a="http://schemas.openxmlformats.org/drawingml/2006/main">
            <a:off x="609600" y="3324225"/>
            <a:ext cx="66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28596B"/>
                </a:solidFill>
                <a:latin typeface="DejaVu Sans"/>
                <a:ea typeface="DejaVu Sans"/>
                <a:cs typeface="DejaVu Sans"/>
              </a:defRPr>
            </a:pPr>
            <a:r>
              <a:rPr sz="3600" b="1">
                <a:solidFill>
                  <a:srgbClr val="28596B"/>
                </a:solidFill>
                <a:latin typeface="DejaVu Sans"/>
                <a:ea typeface="DejaVu Sans"/>
                <a:cs typeface="DejaVu Sans"/>
              </a:rPr>
              <a:t>2</a:t>
            </a:r>
          </a:p>
        </p:txBody>
      </p:sp>
      <p:sp>
        <p:nvSpPr>
          <p:cNvPr id="8" name="L’organisation et l’analyse des données">
            <a:extLst xmlns:a="http://schemas.openxmlformats.org/drawingml/2006/main">
              <a:ext uri="{FF2B5EF4-FFF2-40B4-BE49-F238E27FC236}">
                <a16:creationId xmlns:a16="http://schemas.microsoft.com/office/drawing/2014/main" id="{53955244-A613-4DBD-B975-E44AF99540F2}"/>
              </a:ext>
            </a:extLst>
          </p:cNvPr>
          <p:cNvSpPr>
            <a:spLocks xmlns:a="http://schemas.openxmlformats.org/drawingml/2006/main" noGrp="1"/>
          </p:cNvSpPr>
          <p:nvPr/>
        </p:nvSpPr>
        <p:spPr>
          <a:xfrm xmlns:a="http://schemas.openxmlformats.org/drawingml/2006/main">
            <a:off x="1466850" y="3324225"/>
            <a:ext cx="99822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6392F"/>
                </a:solidFill>
                <a:latin typeface="DejaVu Sans"/>
                <a:ea typeface="DejaVu Sans"/>
                <a:cs typeface="DejaVu Sans"/>
              </a:defRPr>
            </a:pPr>
            <a:r>
              <a:rPr sz="2175" b="1">
                <a:solidFill>
                  <a:srgbClr val="16392F"/>
                </a:solidFill>
                <a:latin typeface="DejaVu Sans"/>
                <a:ea typeface="DejaVu Sans"/>
                <a:cs typeface="DejaVu Sans"/>
              </a:rPr>
              <a:t>L’organisation et l’analyse des données</a:t>
            </a:r>
          </a:p>
        </p:txBody>
      </p:sp>
      <p:sp>
        <p:nvSpPr>
          <p:cNvPr id="9" name="Calculer des pourcentages, poser des conditio">
            <a:extLst xmlns:a="http://schemas.openxmlformats.org/drawingml/2006/main">
              <a:ext uri="{FF2B5EF4-FFF2-40B4-BE49-F238E27FC236}">
                <a16:creationId xmlns:a16="http://schemas.microsoft.com/office/drawing/2014/main" id="{FA1FE5FF-358E-4492-AA61-3316B33DB677}"/>
              </a:ext>
            </a:extLst>
          </p:cNvPr>
          <p:cNvSpPr>
            <a:spLocks xmlns:a="http://schemas.openxmlformats.org/drawingml/2006/main" noGrp="1"/>
          </p:cNvSpPr>
          <p:nvPr/>
        </p:nvSpPr>
        <p:spPr>
          <a:xfrm xmlns:a="http://schemas.openxmlformats.org/drawingml/2006/main">
            <a:off x="1466850" y="3762375"/>
            <a:ext cx="9982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Calculer des pourcentages, poser des conditions et sélectionner des données.</a:t>
            </a:r>
          </a:p>
        </p:txBody>
      </p:sp>
      <p:sp>
        <p:nvSpPr>
          <p:cNvPr id="10" name="Notions 07 à 12 · deuxième séance de 3 heures">
            <a:extLst xmlns:a="http://schemas.openxmlformats.org/drawingml/2006/main">
              <a:ext uri="{FF2B5EF4-FFF2-40B4-BE49-F238E27FC236}">
                <a16:creationId xmlns:a16="http://schemas.microsoft.com/office/drawing/2014/main" id="{B07A7883-658C-4A77-9F8C-A9AFB71972A0}"/>
              </a:ext>
            </a:extLst>
          </p:cNvPr>
          <p:cNvSpPr>
            <a:spLocks xmlns:a="http://schemas.openxmlformats.org/drawingml/2006/main" noGrp="1"/>
          </p:cNvSpPr>
          <p:nvPr/>
        </p:nvSpPr>
        <p:spPr>
          <a:xfrm xmlns:a="http://schemas.openxmlformats.org/drawingml/2006/main">
            <a:off x="1466850" y="4219575"/>
            <a:ext cx="9982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28596B"/>
                </a:solidFill>
                <a:latin typeface="DejaVu Sans"/>
                <a:ea typeface="DejaVu Sans"/>
                <a:cs typeface="DejaVu Sans"/>
              </a:defRPr>
            </a:pPr>
            <a:r>
              <a:rPr sz="1500" b="0">
                <a:solidFill>
                  <a:srgbClr val="28596B"/>
                </a:solidFill>
                <a:latin typeface="DejaVu Sans"/>
                <a:ea typeface="DejaVu Sans"/>
                <a:cs typeface="DejaVu Sans"/>
              </a:rPr>
              <a:t>Notions 07 à 12 · deuxième séance de 3 heures</a:t>
            </a:r>
          </a:p>
        </p:txBody>
      </p:sp>
      <p:sp>
        <p:nvSpPr>
          <p:cNvPr id="11" name="3">
            <a:extLst xmlns:a="http://schemas.openxmlformats.org/drawingml/2006/main">
              <a:ext uri="{FF2B5EF4-FFF2-40B4-BE49-F238E27FC236}">
                <a16:creationId xmlns:a16="http://schemas.microsoft.com/office/drawing/2014/main" id="{C9794311-C1ED-45B9-8081-B41C1F769146}"/>
              </a:ext>
            </a:extLst>
          </p:cNvPr>
          <p:cNvSpPr>
            <a:spLocks xmlns:a="http://schemas.openxmlformats.org/drawingml/2006/main" noGrp="1"/>
          </p:cNvSpPr>
          <p:nvPr/>
        </p:nvSpPr>
        <p:spPr>
          <a:xfrm xmlns:a="http://schemas.openxmlformats.org/drawingml/2006/main">
            <a:off x="609600" y="4629150"/>
            <a:ext cx="66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8F541C"/>
                </a:solidFill>
                <a:latin typeface="DejaVu Sans"/>
                <a:ea typeface="DejaVu Sans"/>
                <a:cs typeface="DejaVu Sans"/>
              </a:defRPr>
            </a:pPr>
            <a:r>
              <a:rPr sz="3600" b="1">
                <a:solidFill>
                  <a:srgbClr val="8F541C"/>
                </a:solidFill>
                <a:latin typeface="DejaVu Sans"/>
                <a:ea typeface="DejaVu Sans"/>
                <a:cs typeface="DejaVu Sans"/>
              </a:rPr>
              <a:t>3</a:t>
            </a:r>
          </a:p>
        </p:txBody>
      </p:sp>
      <p:sp>
        <p:nvSpPr>
          <p:cNvPr id="12" name="Les outils de synthèse et de décision">
            <a:extLst xmlns:a="http://schemas.openxmlformats.org/drawingml/2006/main">
              <a:ext uri="{FF2B5EF4-FFF2-40B4-BE49-F238E27FC236}">
                <a16:creationId xmlns:a16="http://schemas.microsoft.com/office/drawing/2014/main" id="{DF817827-882C-4F7D-B20A-8CBD1D5EED0C}"/>
              </a:ext>
            </a:extLst>
          </p:cNvPr>
          <p:cNvSpPr>
            <a:spLocks xmlns:a="http://schemas.openxmlformats.org/drawingml/2006/main" noGrp="1"/>
          </p:cNvSpPr>
          <p:nvPr/>
        </p:nvSpPr>
        <p:spPr>
          <a:xfrm xmlns:a="http://schemas.openxmlformats.org/drawingml/2006/main">
            <a:off x="1466850" y="4629150"/>
            <a:ext cx="99822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6392F"/>
                </a:solidFill>
                <a:latin typeface="DejaVu Sans"/>
                <a:ea typeface="DejaVu Sans"/>
                <a:cs typeface="DejaVu Sans"/>
              </a:defRPr>
            </a:pPr>
            <a:r>
              <a:rPr sz="2175" b="1">
                <a:solidFill>
                  <a:srgbClr val="16392F"/>
                </a:solidFill>
                <a:latin typeface="DejaVu Sans"/>
                <a:ea typeface="DejaVu Sans"/>
                <a:cs typeface="DejaVu Sans"/>
              </a:rPr>
              <a:t>Les outils de synthèse et de décision</a:t>
            </a:r>
          </a:p>
        </p:txBody>
      </p:sp>
      <p:sp>
        <p:nvSpPr>
          <p:cNvPr id="13" name="Rechercher une valeur, représenter les donnée">
            <a:extLst xmlns:a="http://schemas.openxmlformats.org/drawingml/2006/main">
              <a:ext uri="{FF2B5EF4-FFF2-40B4-BE49-F238E27FC236}">
                <a16:creationId xmlns:a16="http://schemas.microsoft.com/office/drawing/2014/main" id="{4D486E2F-7CFA-4A1F-907B-1D336B5A60E2}"/>
              </a:ext>
            </a:extLst>
          </p:cNvPr>
          <p:cNvSpPr>
            <a:spLocks xmlns:a="http://schemas.openxmlformats.org/drawingml/2006/main" noGrp="1"/>
          </p:cNvSpPr>
          <p:nvPr/>
        </p:nvSpPr>
        <p:spPr>
          <a:xfrm xmlns:a="http://schemas.openxmlformats.org/drawingml/2006/main">
            <a:off x="1466850" y="5067300"/>
            <a:ext cx="9982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Rechercher une valeur, représenter les données et tester des hypothèses.</a:t>
            </a:r>
          </a:p>
        </p:txBody>
      </p:sp>
      <p:sp>
        <p:nvSpPr>
          <p:cNvPr id="14" name="Notions 13 à 18 · troisième séance de 3 heure">
            <a:extLst xmlns:a="http://schemas.openxmlformats.org/drawingml/2006/main">
              <a:ext uri="{FF2B5EF4-FFF2-40B4-BE49-F238E27FC236}">
                <a16:creationId xmlns:a16="http://schemas.microsoft.com/office/drawing/2014/main" id="{1D4D960E-1264-4DFB-946C-9C895B09C9BE}"/>
              </a:ext>
            </a:extLst>
          </p:cNvPr>
          <p:cNvSpPr>
            <a:spLocks xmlns:a="http://schemas.openxmlformats.org/drawingml/2006/main" noGrp="1"/>
          </p:cNvSpPr>
          <p:nvPr/>
        </p:nvSpPr>
        <p:spPr>
          <a:xfrm xmlns:a="http://schemas.openxmlformats.org/drawingml/2006/main">
            <a:off x="1466850" y="5524500"/>
            <a:ext cx="9982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8F541C"/>
                </a:solidFill>
                <a:latin typeface="DejaVu Sans"/>
                <a:ea typeface="DejaVu Sans"/>
                <a:cs typeface="DejaVu Sans"/>
              </a:defRPr>
            </a:pPr>
            <a:r>
              <a:rPr sz="1500" b="0">
                <a:solidFill>
                  <a:srgbClr val="8F541C"/>
                </a:solidFill>
                <a:latin typeface="DejaVu Sans"/>
                <a:ea typeface="DejaVu Sans"/>
                <a:cs typeface="DejaVu Sans"/>
              </a:rPr>
              <a:t>Notions 13 à 18 · troisième séance de 3 heures</a:t>
            </a:r>
          </a:p>
        </p:txBody>
      </p:sp>
      <p:sp>
        <p:nvSpPr>
          <p:cNvPr id="15" name="EXCEL POUR L’ÉCONOMIE">
            <a:extLst xmlns:a="http://schemas.openxmlformats.org/drawingml/2006/main">
              <a:ext uri="{FF2B5EF4-FFF2-40B4-BE49-F238E27FC236}">
                <a16:creationId xmlns:a16="http://schemas.microsoft.com/office/drawing/2014/main" id="{32F708D5-61DE-4567-9322-ECF6370CCF7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16" name="002 / 100">
            <a:extLst xmlns:a="http://schemas.openxmlformats.org/drawingml/2006/main">
              <a:ext uri="{FF2B5EF4-FFF2-40B4-BE49-F238E27FC236}">
                <a16:creationId xmlns:a16="http://schemas.microsoft.com/office/drawing/2014/main" id="{FC16BFC0-C35C-4A65-97C9-B95732D03C18}"/>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002 / 100</a:t>
            </a:r>
          </a:p>
        </p:txBody>
      </p:sp>
    </p:spTree>
    <p:extLst>
      <p:ext uri="{BB962C8B-B14F-4D97-AF65-F5344CB8AC3E}">
        <p14:creationId xmlns:p14="http://schemas.microsoft.com/office/powerpoint/2010/main" val="69519160"/>
      </p:ext>
    </p:extLst>
  </p:cSld>
</p:sld>
</file>

<file path=ppt/slides/slide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29" name="SOMMAIRE DÉTAILLÉ · SÉANCE 1 · 3 HEURES">
            <a:extLst xmlns:a="http://schemas.openxmlformats.org/drawingml/2006/main">
              <a:ext uri="{FF2B5EF4-FFF2-40B4-BE49-F238E27FC236}">
                <a16:creationId xmlns:a16="http://schemas.microsoft.com/office/drawing/2014/main" id="{12C70CDE-E0AC-473B-8EF6-EF776D974C8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SOMMAIRE DÉTAILLÉ · SÉANCE 1 · 3 HEURES</a:t>
            </a:r>
          </a:p>
        </p:txBody>
      </p:sp>
      <p:sp>
        <p:nvSpPr>
          <p:cNvPr id="2" name="Les bases d’Excel et les calculs">
            <a:extLst xmlns:a="http://schemas.openxmlformats.org/drawingml/2006/main">
              <a:ext uri="{FF2B5EF4-FFF2-40B4-BE49-F238E27FC236}">
                <a16:creationId xmlns:a16="http://schemas.microsoft.com/office/drawing/2014/main" id="{D01E2865-B165-4A9A-B866-78AD3A366BA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bases d’Excel et les calculs</a:t>
            </a:r>
          </a:p>
        </p:txBody>
      </p:sp>
      <p:sp>
        <p:nvSpPr>
          <p:cNvPr id="3" name="01">
            <a:extLst xmlns:a="http://schemas.openxmlformats.org/drawingml/2006/main">
              <a:ext uri="{FF2B5EF4-FFF2-40B4-BE49-F238E27FC236}">
                <a16:creationId xmlns:a16="http://schemas.microsoft.com/office/drawing/2014/main" id="{FCBDE143-EBBD-4391-9771-5B60896208F0}"/>
              </a:ext>
            </a:extLst>
          </p:cNvPr>
          <p:cNvSpPr>
            <a:spLocks xmlns:a="http://schemas.openxmlformats.org/drawingml/2006/main" noGrp="1"/>
          </p:cNvSpPr>
          <p:nvPr/>
        </p:nvSpPr>
        <p:spPr>
          <a:xfrm xmlns:a="http://schemas.openxmlformats.org/drawingml/2006/main">
            <a:off x="609600" y="1933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01</a:t>
            </a:r>
          </a:p>
        </p:txBody>
      </p:sp>
      <p:sp>
        <p:nvSpPr>
          <p:cNvPr id="4" name="Classeur, feuille, cellule et plage">
            <a:extLst xmlns:a="http://schemas.openxmlformats.org/drawingml/2006/main">
              <a:ext uri="{FF2B5EF4-FFF2-40B4-BE49-F238E27FC236}">
                <a16:creationId xmlns:a16="http://schemas.microsoft.com/office/drawing/2014/main" id="{AB13D1CB-E140-4E46-88BA-F198FDBA9A46}"/>
              </a:ext>
            </a:extLst>
          </p:cNvPr>
          <p:cNvSpPr>
            <a:spLocks xmlns:a="http://schemas.openxmlformats.org/drawingml/2006/main" noGrp="1"/>
          </p:cNvSpPr>
          <p:nvPr/>
        </p:nvSpPr>
        <p:spPr>
          <a:xfrm xmlns:a="http://schemas.openxmlformats.org/drawingml/2006/main">
            <a:off x="1390650" y="1933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Classeur, feuille, cellule et plage</a:t>
            </a:r>
          </a:p>
        </p:txBody>
      </p:sp>
      <p:sp>
        <p:nvSpPr>
          <p:cNvPr id="5" name="Comprendre le vocabulaire et se repérer dans ">
            <a:extLst xmlns:a="http://schemas.openxmlformats.org/drawingml/2006/main">
              <a:ext uri="{FF2B5EF4-FFF2-40B4-BE49-F238E27FC236}">
                <a16:creationId xmlns:a16="http://schemas.microsoft.com/office/drawing/2014/main" id="{075AC66E-C9D4-4E12-9480-885F87F2451E}"/>
              </a:ext>
            </a:extLst>
          </p:cNvPr>
          <p:cNvSpPr>
            <a:spLocks xmlns:a="http://schemas.openxmlformats.org/drawingml/2006/main" noGrp="1"/>
          </p:cNvSpPr>
          <p:nvPr/>
        </p:nvSpPr>
        <p:spPr>
          <a:xfrm xmlns:a="http://schemas.openxmlformats.org/drawingml/2006/main">
            <a:off x="1390650" y="2276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Comprendre le vocabulaire et se repérer dans une feuille.</a:t>
            </a:r>
          </a:p>
        </p:txBody>
      </p:sp>
      <p:sp>
        <p:nvSpPr>
          <p:cNvPr id="6" name="p. 9">
            <a:extLst xmlns:a="http://schemas.openxmlformats.org/drawingml/2006/main">
              <a:ext uri="{FF2B5EF4-FFF2-40B4-BE49-F238E27FC236}">
                <a16:creationId xmlns:a16="http://schemas.microsoft.com/office/drawing/2014/main" id="{8843982B-6263-4C8F-A409-CDD4A8CBDCFB}"/>
              </a:ext>
            </a:extLst>
          </p:cNvPr>
          <p:cNvSpPr>
            <a:spLocks xmlns:a="http://schemas.openxmlformats.org/drawingml/2006/main" noGrp="1"/>
          </p:cNvSpPr>
          <p:nvPr/>
        </p:nvSpPr>
        <p:spPr>
          <a:xfrm xmlns:a="http://schemas.openxmlformats.org/drawingml/2006/main">
            <a:off x="10696575" y="1981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9</a:t>
            </a:r>
          </a:p>
        </p:txBody>
      </p:sp>
      <p:sp>
        <p:nvSpPr>
          <p:cNvPr id="7" name="02">
            <a:extLst xmlns:a="http://schemas.openxmlformats.org/drawingml/2006/main">
              <a:ext uri="{FF2B5EF4-FFF2-40B4-BE49-F238E27FC236}">
                <a16:creationId xmlns:a16="http://schemas.microsoft.com/office/drawing/2014/main" id="{6BB13F9A-1850-4547-9D15-995C805C6A87}"/>
              </a:ext>
            </a:extLst>
          </p:cNvPr>
          <p:cNvSpPr>
            <a:spLocks xmlns:a="http://schemas.openxmlformats.org/drawingml/2006/main" noGrp="1"/>
          </p:cNvSpPr>
          <p:nvPr/>
        </p:nvSpPr>
        <p:spPr>
          <a:xfrm xmlns:a="http://schemas.openxmlformats.org/drawingml/2006/main">
            <a:off x="609600" y="26193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02</a:t>
            </a:r>
          </a:p>
        </p:txBody>
      </p:sp>
      <p:sp>
        <p:nvSpPr>
          <p:cNvPr id="8" name="Les données et les formats">
            <a:extLst xmlns:a="http://schemas.openxmlformats.org/drawingml/2006/main">
              <a:ext uri="{FF2B5EF4-FFF2-40B4-BE49-F238E27FC236}">
                <a16:creationId xmlns:a16="http://schemas.microsoft.com/office/drawing/2014/main" id="{0FF3B075-BAC6-49B9-A922-6BC48643BC68}"/>
              </a:ext>
            </a:extLst>
          </p:cNvPr>
          <p:cNvSpPr>
            <a:spLocks xmlns:a="http://schemas.openxmlformats.org/drawingml/2006/main" noGrp="1"/>
          </p:cNvSpPr>
          <p:nvPr/>
        </p:nvSpPr>
        <p:spPr>
          <a:xfrm xmlns:a="http://schemas.openxmlformats.org/drawingml/2006/main">
            <a:off x="1390650" y="26193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données et les formats</a:t>
            </a:r>
          </a:p>
        </p:txBody>
      </p:sp>
      <p:sp>
        <p:nvSpPr>
          <p:cNvPr id="9" name="Distinguer le contenu d’une cellule de son af">
            <a:extLst xmlns:a="http://schemas.openxmlformats.org/drawingml/2006/main">
              <a:ext uri="{FF2B5EF4-FFF2-40B4-BE49-F238E27FC236}">
                <a16:creationId xmlns:a16="http://schemas.microsoft.com/office/drawing/2014/main" id="{339009C9-2236-4B9A-9592-5D4A23234286}"/>
              </a:ext>
            </a:extLst>
          </p:cNvPr>
          <p:cNvSpPr>
            <a:spLocks xmlns:a="http://schemas.openxmlformats.org/drawingml/2006/main" noGrp="1"/>
          </p:cNvSpPr>
          <p:nvPr/>
        </p:nvSpPr>
        <p:spPr>
          <a:xfrm xmlns:a="http://schemas.openxmlformats.org/drawingml/2006/main">
            <a:off x="1390650" y="29622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Distinguer le contenu d’une cellule de son affichage.</a:t>
            </a:r>
          </a:p>
        </p:txBody>
      </p:sp>
      <p:sp>
        <p:nvSpPr>
          <p:cNvPr id="10" name="p. 14">
            <a:extLst xmlns:a="http://schemas.openxmlformats.org/drawingml/2006/main">
              <a:ext uri="{FF2B5EF4-FFF2-40B4-BE49-F238E27FC236}">
                <a16:creationId xmlns:a16="http://schemas.microsoft.com/office/drawing/2014/main" id="{6D7509C2-4703-49CF-9ED5-08D8D011F2F3}"/>
              </a:ext>
            </a:extLst>
          </p:cNvPr>
          <p:cNvSpPr>
            <a:spLocks xmlns:a="http://schemas.openxmlformats.org/drawingml/2006/main" noGrp="1"/>
          </p:cNvSpPr>
          <p:nvPr/>
        </p:nvSpPr>
        <p:spPr>
          <a:xfrm xmlns:a="http://schemas.openxmlformats.org/drawingml/2006/main">
            <a:off x="10696575" y="26670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14</a:t>
            </a:r>
          </a:p>
        </p:txBody>
      </p:sp>
      <p:sp>
        <p:nvSpPr>
          <p:cNvPr id="11" name="03">
            <a:extLst xmlns:a="http://schemas.openxmlformats.org/drawingml/2006/main">
              <a:ext uri="{FF2B5EF4-FFF2-40B4-BE49-F238E27FC236}">
                <a16:creationId xmlns:a16="http://schemas.microsoft.com/office/drawing/2014/main" id="{ADB010DF-0443-46F6-B250-A75CE81EFFC0}"/>
              </a:ext>
            </a:extLst>
          </p:cNvPr>
          <p:cNvSpPr>
            <a:spLocks xmlns:a="http://schemas.openxmlformats.org/drawingml/2006/main" noGrp="1"/>
          </p:cNvSpPr>
          <p:nvPr/>
        </p:nvSpPr>
        <p:spPr>
          <a:xfrm xmlns:a="http://schemas.openxmlformats.org/drawingml/2006/main">
            <a:off x="609600" y="33051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03</a:t>
            </a:r>
          </a:p>
        </p:txBody>
      </p:sp>
      <p:sp>
        <p:nvSpPr>
          <p:cNvPr id="12" name="Les formules et les opérateurs">
            <a:extLst xmlns:a="http://schemas.openxmlformats.org/drawingml/2006/main">
              <a:ext uri="{FF2B5EF4-FFF2-40B4-BE49-F238E27FC236}">
                <a16:creationId xmlns:a16="http://schemas.microsoft.com/office/drawing/2014/main" id="{DB03A341-73E6-4699-B712-A79A522A3F98}"/>
              </a:ext>
            </a:extLst>
          </p:cNvPr>
          <p:cNvSpPr>
            <a:spLocks xmlns:a="http://schemas.openxmlformats.org/drawingml/2006/main" noGrp="1"/>
          </p:cNvSpPr>
          <p:nvPr/>
        </p:nvSpPr>
        <p:spPr>
          <a:xfrm xmlns:a="http://schemas.openxmlformats.org/drawingml/2006/main">
            <a:off x="1390650" y="33051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formules et les opérateurs</a:t>
            </a:r>
          </a:p>
        </p:txBody>
      </p:sp>
      <p:sp>
        <p:nvSpPr>
          <p:cNvPr id="13" name="Comprendre le signe = et les opérations de ca">
            <a:extLst xmlns:a="http://schemas.openxmlformats.org/drawingml/2006/main">
              <a:ext uri="{FF2B5EF4-FFF2-40B4-BE49-F238E27FC236}">
                <a16:creationId xmlns:a16="http://schemas.microsoft.com/office/drawing/2014/main" id="{2E99CEDD-8A42-4055-983A-2190E12A4E02}"/>
              </a:ext>
            </a:extLst>
          </p:cNvPr>
          <p:cNvSpPr>
            <a:spLocks xmlns:a="http://schemas.openxmlformats.org/drawingml/2006/main" noGrp="1"/>
          </p:cNvSpPr>
          <p:nvPr/>
        </p:nvSpPr>
        <p:spPr>
          <a:xfrm xmlns:a="http://schemas.openxmlformats.org/drawingml/2006/main">
            <a:off x="1390650" y="36480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Comprendre le signe = et les opérations de calcul.</a:t>
            </a:r>
          </a:p>
        </p:txBody>
      </p:sp>
      <p:sp>
        <p:nvSpPr>
          <p:cNvPr id="14" name="p. 19">
            <a:extLst xmlns:a="http://schemas.openxmlformats.org/drawingml/2006/main">
              <a:ext uri="{FF2B5EF4-FFF2-40B4-BE49-F238E27FC236}">
                <a16:creationId xmlns:a16="http://schemas.microsoft.com/office/drawing/2014/main" id="{B7FD7599-0876-4D5F-83C9-DC25092922ED}"/>
              </a:ext>
            </a:extLst>
          </p:cNvPr>
          <p:cNvSpPr>
            <a:spLocks xmlns:a="http://schemas.openxmlformats.org/drawingml/2006/main" noGrp="1"/>
          </p:cNvSpPr>
          <p:nvPr/>
        </p:nvSpPr>
        <p:spPr>
          <a:xfrm xmlns:a="http://schemas.openxmlformats.org/drawingml/2006/main">
            <a:off x="10696575" y="33528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19</a:t>
            </a:r>
          </a:p>
        </p:txBody>
      </p:sp>
      <p:sp>
        <p:nvSpPr>
          <p:cNvPr id="15" name="04">
            <a:extLst xmlns:a="http://schemas.openxmlformats.org/drawingml/2006/main">
              <a:ext uri="{FF2B5EF4-FFF2-40B4-BE49-F238E27FC236}">
                <a16:creationId xmlns:a16="http://schemas.microsoft.com/office/drawing/2014/main" id="{E07485FC-A4DD-4DC4-B06B-A4F21AD47375}"/>
              </a:ext>
            </a:extLst>
          </p:cNvPr>
          <p:cNvSpPr>
            <a:spLocks xmlns:a="http://schemas.openxmlformats.org/drawingml/2006/main" noGrp="1"/>
          </p:cNvSpPr>
          <p:nvPr/>
        </p:nvSpPr>
        <p:spPr>
          <a:xfrm xmlns:a="http://schemas.openxmlformats.org/drawingml/2006/main">
            <a:off x="609600" y="39909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04</a:t>
            </a:r>
          </a:p>
        </p:txBody>
      </p:sp>
      <p:sp>
        <p:nvSpPr>
          <p:cNvPr id="16" name="La recopie et les références relatives">
            <a:extLst xmlns:a="http://schemas.openxmlformats.org/drawingml/2006/main">
              <a:ext uri="{FF2B5EF4-FFF2-40B4-BE49-F238E27FC236}">
                <a16:creationId xmlns:a16="http://schemas.microsoft.com/office/drawing/2014/main" id="{7AC70133-C323-4DC8-84C0-B6B27869BC7F}"/>
              </a:ext>
            </a:extLst>
          </p:cNvPr>
          <p:cNvSpPr>
            <a:spLocks xmlns:a="http://schemas.openxmlformats.org/drawingml/2006/main" noGrp="1"/>
          </p:cNvSpPr>
          <p:nvPr/>
        </p:nvSpPr>
        <p:spPr>
          <a:xfrm xmlns:a="http://schemas.openxmlformats.org/drawingml/2006/main">
            <a:off x="1390650" y="39909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La recopie et les références relatives</a:t>
            </a:r>
          </a:p>
        </p:txBody>
      </p:sp>
      <p:sp>
        <p:nvSpPr>
          <p:cNvPr id="17" name="Réutiliser une formule sur plusieurs lignes.">
            <a:extLst xmlns:a="http://schemas.openxmlformats.org/drawingml/2006/main">
              <a:ext uri="{FF2B5EF4-FFF2-40B4-BE49-F238E27FC236}">
                <a16:creationId xmlns:a16="http://schemas.microsoft.com/office/drawing/2014/main" id="{319E6D39-B77C-45A0-9159-58D4B41445D6}"/>
              </a:ext>
            </a:extLst>
          </p:cNvPr>
          <p:cNvSpPr>
            <a:spLocks xmlns:a="http://schemas.openxmlformats.org/drawingml/2006/main" noGrp="1"/>
          </p:cNvSpPr>
          <p:nvPr/>
        </p:nvSpPr>
        <p:spPr>
          <a:xfrm xmlns:a="http://schemas.openxmlformats.org/drawingml/2006/main">
            <a:off x="1390650" y="43338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Réutiliser une formule sur plusieurs lignes.</a:t>
            </a:r>
          </a:p>
        </p:txBody>
      </p:sp>
      <p:sp>
        <p:nvSpPr>
          <p:cNvPr id="18" name="p. 24">
            <a:extLst xmlns:a="http://schemas.openxmlformats.org/drawingml/2006/main">
              <a:ext uri="{FF2B5EF4-FFF2-40B4-BE49-F238E27FC236}">
                <a16:creationId xmlns:a16="http://schemas.microsoft.com/office/drawing/2014/main" id="{5CB04F22-2A10-453E-B9C4-689B4E96DF73}"/>
              </a:ext>
            </a:extLst>
          </p:cNvPr>
          <p:cNvSpPr>
            <a:spLocks xmlns:a="http://schemas.openxmlformats.org/drawingml/2006/main" noGrp="1"/>
          </p:cNvSpPr>
          <p:nvPr/>
        </p:nvSpPr>
        <p:spPr>
          <a:xfrm xmlns:a="http://schemas.openxmlformats.org/drawingml/2006/main">
            <a:off x="10696575" y="40386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24</a:t>
            </a:r>
          </a:p>
        </p:txBody>
      </p:sp>
      <p:sp>
        <p:nvSpPr>
          <p:cNvPr id="19" name="05">
            <a:extLst xmlns:a="http://schemas.openxmlformats.org/drawingml/2006/main">
              <a:ext uri="{FF2B5EF4-FFF2-40B4-BE49-F238E27FC236}">
                <a16:creationId xmlns:a16="http://schemas.microsoft.com/office/drawing/2014/main" id="{33EF3DA1-2BA7-49B9-A71A-25B370580B6B}"/>
              </a:ext>
            </a:extLst>
          </p:cNvPr>
          <p:cNvSpPr>
            <a:spLocks xmlns:a="http://schemas.openxmlformats.org/drawingml/2006/main" noGrp="1"/>
          </p:cNvSpPr>
          <p:nvPr/>
        </p:nvSpPr>
        <p:spPr>
          <a:xfrm xmlns:a="http://schemas.openxmlformats.org/drawingml/2006/main">
            <a:off x="609600" y="46767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05</a:t>
            </a:r>
          </a:p>
        </p:txBody>
      </p:sp>
      <p:sp>
        <p:nvSpPr>
          <p:cNvPr id="20" name="Les références absolues">
            <a:extLst xmlns:a="http://schemas.openxmlformats.org/drawingml/2006/main">
              <a:ext uri="{FF2B5EF4-FFF2-40B4-BE49-F238E27FC236}">
                <a16:creationId xmlns:a16="http://schemas.microsoft.com/office/drawing/2014/main" id="{9B112A76-D61D-4F07-B304-4F30DECC44E8}"/>
              </a:ext>
            </a:extLst>
          </p:cNvPr>
          <p:cNvSpPr>
            <a:spLocks xmlns:a="http://schemas.openxmlformats.org/drawingml/2006/main" noGrp="1"/>
          </p:cNvSpPr>
          <p:nvPr/>
        </p:nvSpPr>
        <p:spPr>
          <a:xfrm xmlns:a="http://schemas.openxmlformats.org/drawingml/2006/main">
            <a:off x="1390650" y="46767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références absolues</a:t>
            </a:r>
          </a:p>
        </p:txBody>
      </p:sp>
      <p:sp>
        <p:nvSpPr>
          <p:cNvPr id="21" name="Conserver une même référence grâce au symbole">
            <a:extLst xmlns:a="http://schemas.openxmlformats.org/drawingml/2006/main">
              <a:ext uri="{FF2B5EF4-FFF2-40B4-BE49-F238E27FC236}">
                <a16:creationId xmlns:a16="http://schemas.microsoft.com/office/drawing/2014/main" id="{1AF083E8-56C8-4B15-8796-88266ADC7949}"/>
              </a:ext>
            </a:extLst>
          </p:cNvPr>
          <p:cNvSpPr>
            <a:spLocks xmlns:a="http://schemas.openxmlformats.org/drawingml/2006/main" noGrp="1"/>
          </p:cNvSpPr>
          <p:nvPr/>
        </p:nvSpPr>
        <p:spPr>
          <a:xfrm xmlns:a="http://schemas.openxmlformats.org/drawingml/2006/main">
            <a:off x="1390650" y="50196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Conserver une même référence grâce au symbole $.</a:t>
            </a:r>
          </a:p>
        </p:txBody>
      </p:sp>
      <p:sp>
        <p:nvSpPr>
          <p:cNvPr id="22" name="p. 29">
            <a:extLst xmlns:a="http://schemas.openxmlformats.org/drawingml/2006/main">
              <a:ext uri="{FF2B5EF4-FFF2-40B4-BE49-F238E27FC236}">
                <a16:creationId xmlns:a16="http://schemas.microsoft.com/office/drawing/2014/main" id="{94322976-8E43-451F-B776-5A58DD0D2465}"/>
              </a:ext>
            </a:extLst>
          </p:cNvPr>
          <p:cNvSpPr>
            <a:spLocks xmlns:a="http://schemas.openxmlformats.org/drawingml/2006/main" noGrp="1"/>
          </p:cNvSpPr>
          <p:nvPr/>
        </p:nvSpPr>
        <p:spPr>
          <a:xfrm xmlns:a="http://schemas.openxmlformats.org/drawingml/2006/main">
            <a:off x="10696575" y="47244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29</a:t>
            </a:r>
          </a:p>
        </p:txBody>
      </p:sp>
      <p:sp>
        <p:nvSpPr>
          <p:cNvPr id="23" name="06">
            <a:extLst xmlns:a="http://schemas.openxmlformats.org/drawingml/2006/main">
              <a:ext uri="{FF2B5EF4-FFF2-40B4-BE49-F238E27FC236}">
                <a16:creationId xmlns:a16="http://schemas.microsoft.com/office/drawing/2014/main" id="{B5E17217-4CF0-4FB4-9374-03664494F205}"/>
              </a:ext>
            </a:extLst>
          </p:cNvPr>
          <p:cNvSpPr>
            <a:spLocks xmlns:a="http://schemas.openxmlformats.org/drawingml/2006/main" noGrp="1"/>
          </p:cNvSpPr>
          <p:nvPr/>
        </p:nvSpPr>
        <p:spPr>
          <a:xfrm xmlns:a="http://schemas.openxmlformats.org/drawingml/2006/main">
            <a:off x="609600" y="5362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06</a:t>
            </a:r>
          </a:p>
        </p:txBody>
      </p:sp>
      <p:sp>
        <p:nvSpPr>
          <p:cNvPr id="24" name="Les fonctions de base">
            <a:extLst xmlns:a="http://schemas.openxmlformats.org/drawingml/2006/main">
              <a:ext uri="{FF2B5EF4-FFF2-40B4-BE49-F238E27FC236}">
                <a16:creationId xmlns:a16="http://schemas.microsoft.com/office/drawing/2014/main" id="{285E72E9-E6A9-4A63-BCA6-39194B022DFC}"/>
              </a:ext>
            </a:extLst>
          </p:cNvPr>
          <p:cNvSpPr>
            <a:spLocks xmlns:a="http://schemas.openxmlformats.org/drawingml/2006/main" noGrp="1"/>
          </p:cNvSpPr>
          <p:nvPr/>
        </p:nvSpPr>
        <p:spPr>
          <a:xfrm xmlns:a="http://schemas.openxmlformats.org/drawingml/2006/main">
            <a:off x="1390650" y="5362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fonctions de base</a:t>
            </a:r>
          </a:p>
        </p:txBody>
      </p:sp>
      <p:sp>
        <p:nvSpPr>
          <p:cNvPr id="25" name="SOMME, MOYENNE, MIN et MAX.">
            <a:extLst xmlns:a="http://schemas.openxmlformats.org/drawingml/2006/main">
              <a:ext uri="{FF2B5EF4-FFF2-40B4-BE49-F238E27FC236}">
                <a16:creationId xmlns:a16="http://schemas.microsoft.com/office/drawing/2014/main" id="{90AD8633-F72E-4C72-92A8-892F9E363D99}"/>
              </a:ext>
            </a:extLst>
          </p:cNvPr>
          <p:cNvSpPr>
            <a:spLocks xmlns:a="http://schemas.openxmlformats.org/drawingml/2006/main" noGrp="1"/>
          </p:cNvSpPr>
          <p:nvPr/>
        </p:nvSpPr>
        <p:spPr>
          <a:xfrm xmlns:a="http://schemas.openxmlformats.org/drawingml/2006/main">
            <a:off x="1390650" y="5705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SOMME, MOYENNE, MIN et MAX.</a:t>
            </a:r>
          </a:p>
        </p:txBody>
      </p:sp>
      <p:sp>
        <p:nvSpPr>
          <p:cNvPr id="26" name="p. 34">
            <a:extLst xmlns:a="http://schemas.openxmlformats.org/drawingml/2006/main">
              <a:ext uri="{FF2B5EF4-FFF2-40B4-BE49-F238E27FC236}">
                <a16:creationId xmlns:a16="http://schemas.microsoft.com/office/drawing/2014/main" id="{245292BA-DC89-4382-A2BC-6D915ABF6951}"/>
              </a:ext>
            </a:extLst>
          </p:cNvPr>
          <p:cNvSpPr>
            <a:spLocks xmlns:a="http://schemas.openxmlformats.org/drawingml/2006/main" noGrp="1"/>
          </p:cNvSpPr>
          <p:nvPr/>
        </p:nvSpPr>
        <p:spPr>
          <a:xfrm xmlns:a="http://schemas.openxmlformats.org/drawingml/2006/main">
            <a:off x="10696575" y="5410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176A50"/>
                </a:solidFill>
                <a:latin typeface="DejaVu Sans"/>
                <a:ea typeface="DejaVu Sans"/>
                <a:cs typeface="DejaVu Sans"/>
              </a:defRPr>
            </a:pPr>
            <a:r>
              <a:rPr sz="1575" b="0">
                <a:solidFill>
                  <a:srgbClr val="176A50"/>
                </a:solidFill>
                <a:latin typeface="DejaVu Sans"/>
                <a:ea typeface="DejaVu Sans"/>
                <a:cs typeface="DejaVu Sans"/>
              </a:rPr>
              <a:t>p. 34</a:t>
            </a:r>
          </a:p>
        </p:txBody>
      </p:sp>
      <p:sp>
        <p:nvSpPr>
          <p:cNvPr id="27" name="EXCEL POUR L’ÉCONOMIE">
            <a:extLst xmlns:a="http://schemas.openxmlformats.org/drawingml/2006/main">
              <a:ext uri="{FF2B5EF4-FFF2-40B4-BE49-F238E27FC236}">
                <a16:creationId xmlns:a16="http://schemas.microsoft.com/office/drawing/2014/main" id="{07DE8C6A-E4E4-4BBE-9E63-44E82F815AF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28" name="003 / 100">
            <a:extLst xmlns:a="http://schemas.openxmlformats.org/drawingml/2006/main">
              <a:ext uri="{FF2B5EF4-FFF2-40B4-BE49-F238E27FC236}">
                <a16:creationId xmlns:a16="http://schemas.microsoft.com/office/drawing/2014/main" id="{2B05E133-126A-4CEC-B43C-1519231F6ED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003 / 100</a:t>
            </a:r>
          </a:p>
        </p:txBody>
      </p:sp>
    </p:spTree>
    <p:extLst>
      <p:ext uri="{BB962C8B-B14F-4D97-AF65-F5344CB8AC3E}">
        <p14:creationId xmlns:p14="http://schemas.microsoft.com/office/powerpoint/2010/main" val="883106993"/>
      </p:ext>
    </p:extLst>
  </p:cSld>
</p:sld>
</file>

<file path=ppt/slides/slide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29" name="SOMMAIRE DÉTAILLÉ · SÉANCE 2 · 3 HEURES">
            <a:extLst xmlns:a="http://schemas.openxmlformats.org/drawingml/2006/main">
              <a:ext uri="{FF2B5EF4-FFF2-40B4-BE49-F238E27FC236}">
                <a16:creationId xmlns:a16="http://schemas.microsoft.com/office/drawing/2014/main" id="{67265A32-300C-4DF8-8B62-D22AF3321D0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SOMMAIRE DÉTAILLÉ · SÉANCE 2 · 3 HEURES</a:t>
            </a:r>
          </a:p>
        </p:txBody>
      </p:sp>
      <p:sp>
        <p:nvSpPr>
          <p:cNvPr id="2" name="L’organisation et l’analyse des données">
            <a:extLst xmlns:a="http://schemas.openxmlformats.org/drawingml/2006/main">
              <a:ext uri="{FF2B5EF4-FFF2-40B4-BE49-F238E27FC236}">
                <a16:creationId xmlns:a16="http://schemas.microsoft.com/office/drawing/2014/main" id="{B6E6598F-2B76-4B60-B560-6E57EB2A800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L’organisation et l’analyse des données</a:t>
            </a:r>
          </a:p>
        </p:txBody>
      </p:sp>
      <p:sp>
        <p:nvSpPr>
          <p:cNvPr id="3" name="07">
            <a:extLst xmlns:a="http://schemas.openxmlformats.org/drawingml/2006/main">
              <a:ext uri="{FF2B5EF4-FFF2-40B4-BE49-F238E27FC236}">
                <a16:creationId xmlns:a16="http://schemas.microsoft.com/office/drawing/2014/main" id="{24C54FAB-07A6-400B-A173-FE13A6D15E6E}"/>
              </a:ext>
            </a:extLst>
          </p:cNvPr>
          <p:cNvSpPr>
            <a:spLocks xmlns:a="http://schemas.openxmlformats.org/drawingml/2006/main" noGrp="1"/>
          </p:cNvSpPr>
          <p:nvPr/>
        </p:nvSpPr>
        <p:spPr>
          <a:xfrm xmlns:a="http://schemas.openxmlformats.org/drawingml/2006/main">
            <a:off x="609600" y="1933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07</a:t>
            </a:r>
          </a:p>
        </p:txBody>
      </p:sp>
      <p:sp>
        <p:nvSpPr>
          <p:cNvPr id="4" name="Les pourcentages et les parts">
            <a:extLst xmlns:a="http://schemas.openxmlformats.org/drawingml/2006/main">
              <a:ext uri="{FF2B5EF4-FFF2-40B4-BE49-F238E27FC236}">
                <a16:creationId xmlns:a16="http://schemas.microsoft.com/office/drawing/2014/main" id="{882011FA-541A-43BA-AD8E-573A33D1F56B}"/>
              </a:ext>
            </a:extLst>
          </p:cNvPr>
          <p:cNvSpPr>
            <a:spLocks xmlns:a="http://schemas.openxmlformats.org/drawingml/2006/main" noGrp="1"/>
          </p:cNvSpPr>
          <p:nvPr/>
        </p:nvSpPr>
        <p:spPr>
          <a:xfrm xmlns:a="http://schemas.openxmlformats.org/drawingml/2006/main">
            <a:off x="1390650" y="1933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pourcentages et les parts</a:t>
            </a:r>
          </a:p>
        </p:txBody>
      </p:sp>
      <p:sp>
        <p:nvSpPr>
          <p:cNvPr id="5" name="Exprimer le poids d’une valeur dans un ensemb">
            <a:extLst xmlns:a="http://schemas.openxmlformats.org/drawingml/2006/main">
              <a:ext uri="{FF2B5EF4-FFF2-40B4-BE49-F238E27FC236}">
                <a16:creationId xmlns:a16="http://schemas.microsoft.com/office/drawing/2014/main" id="{4E72DB8D-038A-4A93-AAB6-0B4A9E8604D5}"/>
              </a:ext>
            </a:extLst>
          </p:cNvPr>
          <p:cNvSpPr>
            <a:spLocks xmlns:a="http://schemas.openxmlformats.org/drawingml/2006/main" noGrp="1"/>
          </p:cNvSpPr>
          <p:nvPr/>
        </p:nvSpPr>
        <p:spPr>
          <a:xfrm xmlns:a="http://schemas.openxmlformats.org/drawingml/2006/main">
            <a:off x="1390650" y="2276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Exprimer le poids d’une valeur dans un ensemble.</a:t>
            </a:r>
          </a:p>
        </p:txBody>
      </p:sp>
      <p:sp>
        <p:nvSpPr>
          <p:cNvPr id="6" name="p. 39">
            <a:extLst xmlns:a="http://schemas.openxmlformats.org/drawingml/2006/main">
              <a:ext uri="{FF2B5EF4-FFF2-40B4-BE49-F238E27FC236}">
                <a16:creationId xmlns:a16="http://schemas.microsoft.com/office/drawing/2014/main" id="{44B5B976-4A4B-4ECE-A86E-D8469C166AF5}"/>
              </a:ext>
            </a:extLst>
          </p:cNvPr>
          <p:cNvSpPr>
            <a:spLocks xmlns:a="http://schemas.openxmlformats.org/drawingml/2006/main" noGrp="1"/>
          </p:cNvSpPr>
          <p:nvPr/>
        </p:nvSpPr>
        <p:spPr>
          <a:xfrm xmlns:a="http://schemas.openxmlformats.org/drawingml/2006/main">
            <a:off x="10696575" y="1981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39</a:t>
            </a:r>
          </a:p>
        </p:txBody>
      </p:sp>
      <p:sp>
        <p:nvSpPr>
          <p:cNvPr id="7" name="08">
            <a:extLst xmlns:a="http://schemas.openxmlformats.org/drawingml/2006/main">
              <a:ext uri="{FF2B5EF4-FFF2-40B4-BE49-F238E27FC236}">
                <a16:creationId xmlns:a16="http://schemas.microsoft.com/office/drawing/2014/main" id="{EA853EAC-8FE2-4508-8634-85868DDCEFCA}"/>
              </a:ext>
            </a:extLst>
          </p:cNvPr>
          <p:cNvSpPr>
            <a:spLocks xmlns:a="http://schemas.openxmlformats.org/drawingml/2006/main" noGrp="1"/>
          </p:cNvSpPr>
          <p:nvPr/>
        </p:nvSpPr>
        <p:spPr>
          <a:xfrm xmlns:a="http://schemas.openxmlformats.org/drawingml/2006/main">
            <a:off x="609600" y="26193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08</a:t>
            </a:r>
          </a:p>
        </p:txBody>
      </p:sp>
      <p:sp>
        <p:nvSpPr>
          <p:cNvPr id="8" name="Les taux de variation">
            <a:extLst xmlns:a="http://schemas.openxmlformats.org/drawingml/2006/main">
              <a:ext uri="{FF2B5EF4-FFF2-40B4-BE49-F238E27FC236}">
                <a16:creationId xmlns:a16="http://schemas.microsoft.com/office/drawing/2014/main" id="{EBFFBBEE-F699-4B50-8451-FBF2FB3331EB}"/>
              </a:ext>
            </a:extLst>
          </p:cNvPr>
          <p:cNvSpPr>
            <a:spLocks xmlns:a="http://schemas.openxmlformats.org/drawingml/2006/main" noGrp="1"/>
          </p:cNvSpPr>
          <p:nvPr/>
        </p:nvSpPr>
        <p:spPr>
          <a:xfrm xmlns:a="http://schemas.openxmlformats.org/drawingml/2006/main">
            <a:off x="1390650" y="26193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taux de variation</a:t>
            </a:r>
          </a:p>
        </p:txBody>
      </p:sp>
      <p:sp>
        <p:nvSpPr>
          <p:cNvPr id="9" name="Mesurer une évolution par rapport à une valeu">
            <a:extLst xmlns:a="http://schemas.openxmlformats.org/drawingml/2006/main">
              <a:ext uri="{FF2B5EF4-FFF2-40B4-BE49-F238E27FC236}">
                <a16:creationId xmlns:a16="http://schemas.microsoft.com/office/drawing/2014/main" id="{97552FB1-AE5A-4CF0-8447-9C24DA711A2A}"/>
              </a:ext>
            </a:extLst>
          </p:cNvPr>
          <p:cNvSpPr>
            <a:spLocks xmlns:a="http://schemas.openxmlformats.org/drawingml/2006/main" noGrp="1"/>
          </p:cNvSpPr>
          <p:nvPr/>
        </p:nvSpPr>
        <p:spPr>
          <a:xfrm xmlns:a="http://schemas.openxmlformats.org/drawingml/2006/main">
            <a:off x="1390650" y="29622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Mesurer une évolution par rapport à une valeur de départ.</a:t>
            </a:r>
          </a:p>
        </p:txBody>
      </p:sp>
      <p:sp>
        <p:nvSpPr>
          <p:cNvPr id="10" name="p. 44">
            <a:extLst xmlns:a="http://schemas.openxmlformats.org/drawingml/2006/main">
              <a:ext uri="{FF2B5EF4-FFF2-40B4-BE49-F238E27FC236}">
                <a16:creationId xmlns:a16="http://schemas.microsoft.com/office/drawing/2014/main" id="{236AC165-FB3C-4DF8-B863-54F9934532C1}"/>
              </a:ext>
            </a:extLst>
          </p:cNvPr>
          <p:cNvSpPr>
            <a:spLocks xmlns:a="http://schemas.openxmlformats.org/drawingml/2006/main" noGrp="1"/>
          </p:cNvSpPr>
          <p:nvPr/>
        </p:nvSpPr>
        <p:spPr>
          <a:xfrm xmlns:a="http://schemas.openxmlformats.org/drawingml/2006/main">
            <a:off x="10696575" y="26670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44</a:t>
            </a:r>
          </a:p>
        </p:txBody>
      </p:sp>
      <p:sp>
        <p:nvSpPr>
          <p:cNvPr id="11" name="09">
            <a:extLst xmlns:a="http://schemas.openxmlformats.org/drawingml/2006/main">
              <a:ext uri="{FF2B5EF4-FFF2-40B4-BE49-F238E27FC236}">
                <a16:creationId xmlns:a16="http://schemas.microsoft.com/office/drawing/2014/main" id="{E4AEF059-CCB3-4852-9E2D-9AE41972705F}"/>
              </a:ext>
            </a:extLst>
          </p:cNvPr>
          <p:cNvSpPr>
            <a:spLocks xmlns:a="http://schemas.openxmlformats.org/drawingml/2006/main" noGrp="1"/>
          </p:cNvSpPr>
          <p:nvPr/>
        </p:nvSpPr>
        <p:spPr>
          <a:xfrm xmlns:a="http://schemas.openxmlformats.org/drawingml/2006/main">
            <a:off x="609600" y="33051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09</a:t>
            </a:r>
          </a:p>
        </p:txBody>
      </p:sp>
      <p:sp>
        <p:nvSpPr>
          <p:cNvPr id="12" name="La fonction SI">
            <a:extLst xmlns:a="http://schemas.openxmlformats.org/drawingml/2006/main">
              <a:ext uri="{FF2B5EF4-FFF2-40B4-BE49-F238E27FC236}">
                <a16:creationId xmlns:a16="http://schemas.microsoft.com/office/drawing/2014/main" id="{CBCFE7AA-F3BE-4277-BB08-61B3EBEA42F0}"/>
              </a:ext>
            </a:extLst>
          </p:cNvPr>
          <p:cNvSpPr>
            <a:spLocks xmlns:a="http://schemas.openxmlformats.org/drawingml/2006/main" noGrp="1"/>
          </p:cNvSpPr>
          <p:nvPr/>
        </p:nvSpPr>
        <p:spPr>
          <a:xfrm xmlns:a="http://schemas.openxmlformats.org/drawingml/2006/main">
            <a:off x="1390650" y="33051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La fonction SI</a:t>
            </a:r>
          </a:p>
        </p:txBody>
      </p:sp>
      <p:sp>
        <p:nvSpPr>
          <p:cNvPr id="13" name="Obtenir un résultat selon une condition.">
            <a:extLst xmlns:a="http://schemas.openxmlformats.org/drawingml/2006/main">
              <a:ext uri="{FF2B5EF4-FFF2-40B4-BE49-F238E27FC236}">
                <a16:creationId xmlns:a16="http://schemas.microsoft.com/office/drawing/2014/main" id="{FEA563EF-EFA0-4434-80FE-7004727D03B1}"/>
              </a:ext>
            </a:extLst>
          </p:cNvPr>
          <p:cNvSpPr>
            <a:spLocks xmlns:a="http://schemas.openxmlformats.org/drawingml/2006/main" noGrp="1"/>
          </p:cNvSpPr>
          <p:nvPr/>
        </p:nvSpPr>
        <p:spPr>
          <a:xfrm xmlns:a="http://schemas.openxmlformats.org/drawingml/2006/main">
            <a:off x="1390650" y="36480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Obtenir un résultat selon une condition.</a:t>
            </a:r>
          </a:p>
        </p:txBody>
      </p:sp>
      <p:sp>
        <p:nvSpPr>
          <p:cNvPr id="14" name="p. 49">
            <a:extLst xmlns:a="http://schemas.openxmlformats.org/drawingml/2006/main">
              <a:ext uri="{FF2B5EF4-FFF2-40B4-BE49-F238E27FC236}">
                <a16:creationId xmlns:a16="http://schemas.microsoft.com/office/drawing/2014/main" id="{5B30F0EA-D4F2-4FA2-905A-DB19FC0DAC3F}"/>
              </a:ext>
            </a:extLst>
          </p:cNvPr>
          <p:cNvSpPr>
            <a:spLocks xmlns:a="http://schemas.openxmlformats.org/drawingml/2006/main" noGrp="1"/>
          </p:cNvSpPr>
          <p:nvPr/>
        </p:nvSpPr>
        <p:spPr>
          <a:xfrm xmlns:a="http://schemas.openxmlformats.org/drawingml/2006/main">
            <a:off x="10696575" y="33528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49</a:t>
            </a:r>
          </a:p>
        </p:txBody>
      </p:sp>
      <p:sp>
        <p:nvSpPr>
          <p:cNvPr id="15" name="10">
            <a:extLst xmlns:a="http://schemas.openxmlformats.org/drawingml/2006/main">
              <a:ext uri="{FF2B5EF4-FFF2-40B4-BE49-F238E27FC236}">
                <a16:creationId xmlns:a16="http://schemas.microsoft.com/office/drawing/2014/main" id="{72B4016C-7FB9-4AA5-B65B-3E03000366E3}"/>
              </a:ext>
            </a:extLst>
          </p:cNvPr>
          <p:cNvSpPr>
            <a:spLocks xmlns:a="http://schemas.openxmlformats.org/drawingml/2006/main" noGrp="1"/>
          </p:cNvSpPr>
          <p:nvPr/>
        </p:nvSpPr>
        <p:spPr>
          <a:xfrm xmlns:a="http://schemas.openxmlformats.org/drawingml/2006/main">
            <a:off x="609600" y="39909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10</a:t>
            </a:r>
          </a:p>
        </p:txBody>
      </p:sp>
      <p:sp>
        <p:nvSpPr>
          <p:cNvPr id="16" name="Les tableaux de données">
            <a:extLst xmlns:a="http://schemas.openxmlformats.org/drawingml/2006/main">
              <a:ext uri="{FF2B5EF4-FFF2-40B4-BE49-F238E27FC236}">
                <a16:creationId xmlns:a16="http://schemas.microsoft.com/office/drawing/2014/main" id="{957E26A2-5447-4C6E-80E9-EFEF439417BD}"/>
              </a:ext>
            </a:extLst>
          </p:cNvPr>
          <p:cNvSpPr>
            <a:spLocks xmlns:a="http://schemas.openxmlformats.org/drawingml/2006/main" noGrp="1"/>
          </p:cNvSpPr>
          <p:nvPr/>
        </p:nvSpPr>
        <p:spPr>
          <a:xfrm xmlns:a="http://schemas.openxmlformats.org/drawingml/2006/main">
            <a:off x="1390650" y="39909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tableaux de données</a:t>
            </a:r>
          </a:p>
        </p:txBody>
      </p:sp>
      <p:sp>
        <p:nvSpPr>
          <p:cNvPr id="17" name="Structurer les lignes, les colonnes et les en">
            <a:extLst xmlns:a="http://schemas.openxmlformats.org/drawingml/2006/main">
              <a:ext uri="{FF2B5EF4-FFF2-40B4-BE49-F238E27FC236}">
                <a16:creationId xmlns:a16="http://schemas.microsoft.com/office/drawing/2014/main" id="{D4B58820-6210-4F82-BA21-608B04B9709B}"/>
              </a:ext>
            </a:extLst>
          </p:cNvPr>
          <p:cNvSpPr>
            <a:spLocks xmlns:a="http://schemas.openxmlformats.org/drawingml/2006/main" noGrp="1"/>
          </p:cNvSpPr>
          <p:nvPr/>
        </p:nvSpPr>
        <p:spPr>
          <a:xfrm xmlns:a="http://schemas.openxmlformats.org/drawingml/2006/main">
            <a:off x="1390650" y="43338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Structurer les lignes, les colonnes et les en-têtes.</a:t>
            </a:r>
          </a:p>
        </p:txBody>
      </p:sp>
      <p:sp>
        <p:nvSpPr>
          <p:cNvPr id="18" name="p. 54">
            <a:extLst xmlns:a="http://schemas.openxmlformats.org/drawingml/2006/main">
              <a:ext uri="{FF2B5EF4-FFF2-40B4-BE49-F238E27FC236}">
                <a16:creationId xmlns:a16="http://schemas.microsoft.com/office/drawing/2014/main" id="{14B41EF9-1376-4870-86A9-6A00690883A7}"/>
              </a:ext>
            </a:extLst>
          </p:cNvPr>
          <p:cNvSpPr>
            <a:spLocks xmlns:a="http://schemas.openxmlformats.org/drawingml/2006/main" noGrp="1"/>
          </p:cNvSpPr>
          <p:nvPr/>
        </p:nvSpPr>
        <p:spPr>
          <a:xfrm xmlns:a="http://schemas.openxmlformats.org/drawingml/2006/main">
            <a:off x="10696575" y="40386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54</a:t>
            </a:r>
          </a:p>
        </p:txBody>
      </p:sp>
      <p:sp>
        <p:nvSpPr>
          <p:cNvPr id="19" name="11">
            <a:extLst xmlns:a="http://schemas.openxmlformats.org/drawingml/2006/main">
              <a:ext uri="{FF2B5EF4-FFF2-40B4-BE49-F238E27FC236}">
                <a16:creationId xmlns:a16="http://schemas.microsoft.com/office/drawing/2014/main" id="{5B324EF4-B8D7-4041-B81E-D3D63E3E504A}"/>
              </a:ext>
            </a:extLst>
          </p:cNvPr>
          <p:cNvSpPr>
            <a:spLocks xmlns:a="http://schemas.openxmlformats.org/drawingml/2006/main" noGrp="1"/>
          </p:cNvSpPr>
          <p:nvPr/>
        </p:nvSpPr>
        <p:spPr>
          <a:xfrm xmlns:a="http://schemas.openxmlformats.org/drawingml/2006/main">
            <a:off x="609600" y="46767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11</a:t>
            </a:r>
          </a:p>
        </p:txBody>
      </p:sp>
      <p:sp>
        <p:nvSpPr>
          <p:cNvPr id="20" name="Le tri et le filtre">
            <a:extLst xmlns:a="http://schemas.openxmlformats.org/drawingml/2006/main">
              <a:ext uri="{FF2B5EF4-FFF2-40B4-BE49-F238E27FC236}">
                <a16:creationId xmlns:a16="http://schemas.microsoft.com/office/drawing/2014/main" id="{73B330B1-CC73-4BA8-9383-6EAEFE57BDDE}"/>
              </a:ext>
            </a:extLst>
          </p:cNvPr>
          <p:cNvSpPr>
            <a:spLocks xmlns:a="http://schemas.openxmlformats.org/drawingml/2006/main" noGrp="1"/>
          </p:cNvSpPr>
          <p:nvPr/>
        </p:nvSpPr>
        <p:spPr>
          <a:xfrm xmlns:a="http://schemas.openxmlformats.org/drawingml/2006/main">
            <a:off x="1390650" y="46767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 tri et le filtre</a:t>
            </a:r>
          </a:p>
        </p:txBody>
      </p:sp>
      <p:sp>
        <p:nvSpPr>
          <p:cNvPr id="21" name="Ordonner les données et sélectionner les lign">
            <a:extLst xmlns:a="http://schemas.openxmlformats.org/drawingml/2006/main">
              <a:ext uri="{FF2B5EF4-FFF2-40B4-BE49-F238E27FC236}">
                <a16:creationId xmlns:a16="http://schemas.microsoft.com/office/drawing/2014/main" id="{4ED8E146-67EF-4883-B876-87EFAE53F9A3}"/>
              </a:ext>
            </a:extLst>
          </p:cNvPr>
          <p:cNvSpPr>
            <a:spLocks xmlns:a="http://schemas.openxmlformats.org/drawingml/2006/main" noGrp="1"/>
          </p:cNvSpPr>
          <p:nvPr/>
        </p:nvSpPr>
        <p:spPr>
          <a:xfrm xmlns:a="http://schemas.openxmlformats.org/drawingml/2006/main">
            <a:off x="1390650" y="50196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Ordonner les données et sélectionner les lignes visibles.</a:t>
            </a:r>
          </a:p>
        </p:txBody>
      </p:sp>
      <p:sp>
        <p:nvSpPr>
          <p:cNvPr id="22" name="p. 59">
            <a:extLst xmlns:a="http://schemas.openxmlformats.org/drawingml/2006/main">
              <a:ext uri="{FF2B5EF4-FFF2-40B4-BE49-F238E27FC236}">
                <a16:creationId xmlns:a16="http://schemas.microsoft.com/office/drawing/2014/main" id="{FD5E5429-51F6-449A-B707-D2752C983B60}"/>
              </a:ext>
            </a:extLst>
          </p:cNvPr>
          <p:cNvSpPr>
            <a:spLocks xmlns:a="http://schemas.openxmlformats.org/drawingml/2006/main" noGrp="1"/>
          </p:cNvSpPr>
          <p:nvPr/>
        </p:nvSpPr>
        <p:spPr>
          <a:xfrm xmlns:a="http://schemas.openxmlformats.org/drawingml/2006/main">
            <a:off x="10696575" y="47244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59</a:t>
            </a:r>
          </a:p>
        </p:txBody>
      </p:sp>
      <p:sp>
        <p:nvSpPr>
          <p:cNvPr id="23" name="12">
            <a:extLst xmlns:a="http://schemas.openxmlformats.org/drawingml/2006/main">
              <a:ext uri="{FF2B5EF4-FFF2-40B4-BE49-F238E27FC236}">
                <a16:creationId xmlns:a16="http://schemas.microsoft.com/office/drawing/2014/main" id="{04826C38-164B-4862-8103-A83C7E20CE7B}"/>
              </a:ext>
            </a:extLst>
          </p:cNvPr>
          <p:cNvSpPr>
            <a:spLocks xmlns:a="http://schemas.openxmlformats.org/drawingml/2006/main" noGrp="1"/>
          </p:cNvSpPr>
          <p:nvPr/>
        </p:nvSpPr>
        <p:spPr>
          <a:xfrm xmlns:a="http://schemas.openxmlformats.org/drawingml/2006/main">
            <a:off x="609600" y="5362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12</a:t>
            </a:r>
          </a:p>
        </p:txBody>
      </p:sp>
      <p:sp>
        <p:nvSpPr>
          <p:cNvPr id="24" name="Les calculs selon un critère">
            <a:extLst xmlns:a="http://schemas.openxmlformats.org/drawingml/2006/main">
              <a:ext uri="{FF2B5EF4-FFF2-40B4-BE49-F238E27FC236}">
                <a16:creationId xmlns:a16="http://schemas.microsoft.com/office/drawing/2014/main" id="{5F734E0C-65D5-4D92-9B91-4D6C4CEC2B4C}"/>
              </a:ext>
            </a:extLst>
          </p:cNvPr>
          <p:cNvSpPr>
            <a:spLocks xmlns:a="http://schemas.openxmlformats.org/drawingml/2006/main" noGrp="1"/>
          </p:cNvSpPr>
          <p:nvPr/>
        </p:nvSpPr>
        <p:spPr>
          <a:xfrm xmlns:a="http://schemas.openxmlformats.org/drawingml/2006/main">
            <a:off x="1390650" y="5362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calculs selon un critère</a:t>
            </a:r>
          </a:p>
        </p:txBody>
      </p:sp>
      <p:sp>
        <p:nvSpPr>
          <p:cNvPr id="25" name="Additionner avec SOMME.SI et compter avec NB.">
            <a:extLst xmlns:a="http://schemas.openxmlformats.org/drawingml/2006/main">
              <a:ext uri="{FF2B5EF4-FFF2-40B4-BE49-F238E27FC236}">
                <a16:creationId xmlns:a16="http://schemas.microsoft.com/office/drawing/2014/main" id="{24945D66-6ADF-49D9-9E47-589D4B1A6D30}"/>
              </a:ext>
            </a:extLst>
          </p:cNvPr>
          <p:cNvSpPr>
            <a:spLocks xmlns:a="http://schemas.openxmlformats.org/drawingml/2006/main" noGrp="1"/>
          </p:cNvSpPr>
          <p:nvPr/>
        </p:nvSpPr>
        <p:spPr>
          <a:xfrm xmlns:a="http://schemas.openxmlformats.org/drawingml/2006/main">
            <a:off x="1390650" y="5705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Additionner avec SOMME.SI et compter avec NB.SI.</a:t>
            </a:r>
          </a:p>
        </p:txBody>
      </p:sp>
      <p:sp>
        <p:nvSpPr>
          <p:cNvPr id="26" name="p. 64">
            <a:extLst xmlns:a="http://schemas.openxmlformats.org/drawingml/2006/main">
              <a:ext uri="{FF2B5EF4-FFF2-40B4-BE49-F238E27FC236}">
                <a16:creationId xmlns:a16="http://schemas.microsoft.com/office/drawing/2014/main" id="{4CFD5DA0-BBF9-483C-9F35-4F6B300EA2EC}"/>
              </a:ext>
            </a:extLst>
          </p:cNvPr>
          <p:cNvSpPr>
            <a:spLocks xmlns:a="http://schemas.openxmlformats.org/drawingml/2006/main" noGrp="1"/>
          </p:cNvSpPr>
          <p:nvPr/>
        </p:nvSpPr>
        <p:spPr>
          <a:xfrm xmlns:a="http://schemas.openxmlformats.org/drawingml/2006/main">
            <a:off x="10696575" y="5410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28596B"/>
                </a:solidFill>
                <a:latin typeface="DejaVu Sans"/>
                <a:ea typeface="DejaVu Sans"/>
                <a:cs typeface="DejaVu Sans"/>
              </a:defRPr>
            </a:pPr>
            <a:r>
              <a:rPr sz="1575" b="0">
                <a:solidFill>
                  <a:srgbClr val="28596B"/>
                </a:solidFill>
                <a:latin typeface="DejaVu Sans"/>
                <a:ea typeface="DejaVu Sans"/>
                <a:cs typeface="DejaVu Sans"/>
              </a:rPr>
              <a:t>p. 64</a:t>
            </a:r>
          </a:p>
        </p:txBody>
      </p:sp>
      <p:sp>
        <p:nvSpPr>
          <p:cNvPr id="27" name="EXCEL POUR L’ÉCONOMIE">
            <a:extLst xmlns:a="http://schemas.openxmlformats.org/drawingml/2006/main">
              <a:ext uri="{FF2B5EF4-FFF2-40B4-BE49-F238E27FC236}">
                <a16:creationId xmlns:a16="http://schemas.microsoft.com/office/drawing/2014/main" id="{D2908883-0173-42C3-8CC0-633CBB9C0097}"/>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28" name="004 / 100">
            <a:extLst xmlns:a="http://schemas.openxmlformats.org/drawingml/2006/main">
              <a:ext uri="{FF2B5EF4-FFF2-40B4-BE49-F238E27FC236}">
                <a16:creationId xmlns:a16="http://schemas.microsoft.com/office/drawing/2014/main" id="{104D8581-7632-4E73-806E-C3A0461D5962}"/>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004 / 100</a:t>
            </a:r>
          </a:p>
        </p:txBody>
      </p:sp>
    </p:spTree>
    <p:extLst>
      <p:ext uri="{BB962C8B-B14F-4D97-AF65-F5344CB8AC3E}">
        <p14:creationId xmlns:p14="http://schemas.microsoft.com/office/powerpoint/2010/main" val="1155600360"/>
      </p:ext>
    </p:extLst>
  </p:cSld>
</p:sld>
</file>

<file path=ppt/slides/slide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29" name="SOMMAIRE DÉTAILLÉ · SÉANCE 3 · 3 HEURES">
            <a:extLst xmlns:a="http://schemas.openxmlformats.org/drawingml/2006/main">
              <a:ext uri="{FF2B5EF4-FFF2-40B4-BE49-F238E27FC236}">
                <a16:creationId xmlns:a16="http://schemas.microsoft.com/office/drawing/2014/main" id="{2ABE9BAA-742E-4ADF-9492-B753A5C269E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SOMMAIRE DÉTAILLÉ · SÉANCE 3 · 3 HEURES</a:t>
            </a:r>
          </a:p>
        </p:txBody>
      </p:sp>
      <p:sp>
        <p:nvSpPr>
          <p:cNvPr id="2" name="Les outils de synthèse et de décision">
            <a:extLst xmlns:a="http://schemas.openxmlformats.org/drawingml/2006/main">
              <a:ext uri="{FF2B5EF4-FFF2-40B4-BE49-F238E27FC236}">
                <a16:creationId xmlns:a16="http://schemas.microsoft.com/office/drawing/2014/main" id="{A10C7CE4-1660-4EC5-8F55-FE278181A10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outils de synthèse et de décision</a:t>
            </a:r>
          </a:p>
        </p:txBody>
      </p:sp>
      <p:sp>
        <p:nvSpPr>
          <p:cNvPr id="3" name="13">
            <a:extLst xmlns:a="http://schemas.openxmlformats.org/drawingml/2006/main">
              <a:ext uri="{FF2B5EF4-FFF2-40B4-BE49-F238E27FC236}">
                <a16:creationId xmlns:a16="http://schemas.microsoft.com/office/drawing/2014/main" id="{933AD797-00F3-4C33-A284-1E1C8AE3857D}"/>
              </a:ext>
            </a:extLst>
          </p:cNvPr>
          <p:cNvSpPr>
            <a:spLocks xmlns:a="http://schemas.openxmlformats.org/drawingml/2006/main" noGrp="1"/>
          </p:cNvSpPr>
          <p:nvPr/>
        </p:nvSpPr>
        <p:spPr>
          <a:xfrm xmlns:a="http://schemas.openxmlformats.org/drawingml/2006/main">
            <a:off x="609600" y="1933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13</a:t>
            </a:r>
          </a:p>
        </p:txBody>
      </p:sp>
      <p:sp>
        <p:nvSpPr>
          <p:cNvPr id="4" name="La recherche exacte avec RECHERCHEV">
            <a:extLst xmlns:a="http://schemas.openxmlformats.org/drawingml/2006/main">
              <a:ext uri="{FF2B5EF4-FFF2-40B4-BE49-F238E27FC236}">
                <a16:creationId xmlns:a16="http://schemas.microsoft.com/office/drawing/2014/main" id="{3017D3FA-8534-4BF7-95DB-472092502DD0}"/>
              </a:ext>
            </a:extLst>
          </p:cNvPr>
          <p:cNvSpPr>
            <a:spLocks xmlns:a="http://schemas.openxmlformats.org/drawingml/2006/main" noGrp="1"/>
          </p:cNvSpPr>
          <p:nvPr/>
        </p:nvSpPr>
        <p:spPr>
          <a:xfrm xmlns:a="http://schemas.openxmlformats.org/drawingml/2006/main">
            <a:off x="1390650" y="1933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La recherche exacte avec RECHERCHEV</a:t>
            </a:r>
          </a:p>
        </p:txBody>
      </p:sp>
      <p:sp>
        <p:nvSpPr>
          <p:cNvPr id="5" name="Retrouver une information à partir d’une clé.">
            <a:extLst xmlns:a="http://schemas.openxmlformats.org/drawingml/2006/main">
              <a:ext uri="{FF2B5EF4-FFF2-40B4-BE49-F238E27FC236}">
                <a16:creationId xmlns:a16="http://schemas.microsoft.com/office/drawing/2014/main" id="{7A4C08DA-5F10-4207-B757-8AF7357BBCB9}"/>
              </a:ext>
            </a:extLst>
          </p:cNvPr>
          <p:cNvSpPr>
            <a:spLocks xmlns:a="http://schemas.openxmlformats.org/drawingml/2006/main" noGrp="1"/>
          </p:cNvSpPr>
          <p:nvPr/>
        </p:nvSpPr>
        <p:spPr>
          <a:xfrm xmlns:a="http://schemas.openxmlformats.org/drawingml/2006/main">
            <a:off x="1390650" y="2276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Retrouver une information à partir d’une clé.</a:t>
            </a:r>
          </a:p>
        </p:txBody>
      </p:sp>
      <p:sp>
        <p:nvSpPr>
          <p:cNvPr id="6" name="p. 69">
            <a:extLst xmlns:a="http://schemas.openxmlformats.org/drawingml/2006/main">
              <a:ext uri="{FF2B5EF4-FFF2-40B4-BE49-F238E27FC236}">
                <a16:creationId xmlns:a16="http://schemas.microsoft.com/office/drawing/2014/main" id="{E50D287C-EE71-4064-B7AD-168DA35FCAE2}"/>
              </a:ext>
            </a:extLst>
          </p:cNvPr>
          <p:cNvSpPr>
            <a:spLocks xmlns:a="http://schemas.openxmlformats.org/drawingml/2006/main" noGrp="1"/>
          </p:cNvSpPr>
          <p:nvPr/>
        </p:nvSpPr>
        <p:spPr>
          <a:xfrm xmlns:a="http://schemas.openxmlformats.org/drawingml/2006/main">
            <a:off x="10696575" y="1981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69</a:t>
            </a:r>
          </a:p>
        </p:txBody>
      </p:sp>
      <p:sp>
        <p:nvSpPr>
          <p:cNvPr id="7" name="14">
            <a:extLst xmlns:a="http://schemas.openxmlformats.org/drawingml/2006/main">
              <a:ext uri="{FF2B5EF4-FFF2-40B4-BE49-F238E27FC236}">
                <a16:creationId xmlns:a16="http://schemas.microsoft.com/office/drawing/2014/main" id="{5569CE6F-995B-470C-9C17-21946D48E994}"/>
              </a:ext>
            </a:extLst>
          </p:cNvPr>
          <p:cNvSpPr>
            <a:spLocks xmlns:a="http://schemas.openxmlformats.org/drawingml/2006/main" noGrp="1"/>
          </p:cNvSpPr>
          <p:nvPr/>
        </p:nvSpPr>
        <p:spPr>
          <a:xfrm xmlns:a="http://schemas.openxmlformats.org/drawingml/2006/main">
            <a:off x="609600" y="26193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14</a:t>
            </a:r>
          </a:p>
        </p:txBody>
      </p:sp>
      <p:sp>
        <p:nvSpPr>
          <p:cNvPr id="8" name="Les graphiques">
            <a:extLst xmlns:a="http://schemas.openxmlformats.org/drawingml/2006/main">
              <a:ext uri="{FF2B5EF4-FFF2-40B4-BE49-F238E27FC236}">
                <a16:creationId xmlns:a16="http://schemas.microsoft.com/office/drawing/2014/main" id="{F7359AA1-838E-4FE5-BFD6-8FBF21D0A0C3}"/>
              </a:ext>
            </a:extLst>
          </p:cNvPr>
          <p:cNvSpPr>
            <a:spLocks xmlns:a="http://schemas.openxmlformats.org/drawingml/2006/main" noGrp="1"/>
          </p:cNvSpPr>
          <p:nvPr/>
        </p:nvSpPr>
        <p:spPr>
          <a:xfrm xmlns:a="http://schemas.openxmlformats.org/drawingml/2006/main">
            <a:off x="1390650" y="26193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graphiques</a:t>
            </a:r>
          </a:p>
        </p:txBody>
      </p:sp>
      <p:sp>
        <p:nvSpPr>
          <p:cNvPr id="9" name="Choisir une représentation et interpréter ses">
            <a:extLst xmlns:a="http://schemas.openxmlformats.org/drawingml/2006/main">
              <a:ext uri="{FF2B5EF4-FFF2-40B4-BE49-F238E27FC236}">
                <a16:creationId xmlns:a16="http://schemas.microsoft.com/office/drawing/2014/main" id="{45F9C76C-C41C-4289-9051-FE05A86DA8D1}"/>
              </a:ext>
            </a:extLst>
          </p:cNvPr>
          <p:cNvSpPr>
            <a:spLocks xmlns:a="http://schemas.openxmlformats.org/drawingml/2006/main" noGrp="1"/>
          </p:cNvSpPr>
          <p:nvPr/>
        </p:nvSpPr>
        <p:spPr>
          <a:xfrm xmlns:a="http://schemas.openxmlformats.org/drawingml/2006/main">
            <a:off x="1390650" y="29622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Choisir une représentation et interpréter ses axes.</a:t>
            </a:r>
          </a:p>
        </p:txBody>
      </p:sp>
      <p:sp>
        <p:nvSpPr>
          <p:cNvPr id="10" name="p. 74">
            <a:extLst xmlns:a="http://schemas.openxmlformats.org/drawingml/2006/main">
              <a:ext uri="{FF2B5EF4-FFF2-40B4-BE49-F238E27FC236}">
                <a16:creationId xmlns:a16="http://schemas.microsoft.com/office/drawing/2014/main" id="{91C0F00D-724B-4C18-AD2A-2D9DBDD66B81}"/>
              </a:ext>
            </a:extLst>
          </p:cNvPr>
          <p:cNvSpPr>
            <a:spLocks xmlns:a="http://schemas.openxmlformats.org/drawingml/2006/main" noGrp="1"/>
          </p:cNvSpPr>
          <p:nvPr/>
        </p:nvSpPr>
        <p:spPr>
          <a:xfrm xmlns:a="http://schemas.openxmlformats.org/drawingml/2006/main">
            <a:off x="10696575" y="26670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74</a:t>
            </a:r>
          </a:p>
        </p:txBody>
      </p:sp>
      <p:sp>
        <p:nvSpPr>
          <p:cNvPr id="11" name="15">
            <a:extLst xmlns:a="http://schemas.openxmlformats.org/drawingml/2006/main">
              <a:ext uri="{FF2B5EF4-FFF2-40B4-BE49-F238E27FC236}">
                <a16:creationId xmlns:a16="http://schemas.microsoft.com/office/drawing/2014/main" id="{7CC06116-E856-4A6B-9577-F2B9CF00BA80}"/>
              </a:ext>
            </a:extLst>
          </p:cNvPr>
          <p:cNvSpPr>
            <a:spLocks xmlns:a="http://schemas.openxmlformats.org/drawingml/2006/main" noGrp="1"/>
          </p:cNvSpPr>
          <p:nvPr/>
        </p:nvSpPr>
        <p:spPr>
          <a:xfrm xmlns:a="http://schemas.openxmlformats.org/drawingml/2006/main">
            <a:off x="609600" y="33051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15</a:t>
            </a:r>
          </a:p>
        </p:txBody>
      </p:sp>
      <p:sp>
        <p:nvSpPr>
          <p:cNvPr id="12" name="Les tableaux croisés dynamiques">
            <a:extLst xmlns:a="http://schemas.openxmlformats.org/drawingml/2006/main">
              <a:ext uri="{FF2B5EF4-FFF2-40B4-BE49-F238E27FC236}">
                <a16:creationId xmlns:a16="http://schemas.microsoft.com/office/drawing/2014/main" id="{773513A1-8B78-494D-9EA8-A17029B53151}"/>
              </a:ext>
            </a:extLst>
          </p:cNvPr>
          <p:cNvSpPr>
            <a:spLocks xmlns:a="http://schemas.openxmlformats.org/drawingml/2006/main" noGrp="1"/>
          </p:cNvSpPr>
          <p:nvPr/>
        </p:nvSpPr>
        <p:spPr>
          <a:xfrm xmlns:a="http://schemas.openxmlformats.org/drawingml/2006/main">
            <a:off x="1390650" y="33051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tableaux croisés dynamiques</a:t>
            </a:r>
          </a:p>
        </p:txBody>
      </p:sp>
      <p:sp>
        <p:nvSpPr>
          <p:cNvPr id="13" name="Regrouper les données et calculer des synthès">
            <a:extLst xmlns:a="http://schemas.openxmlformats.org/drawingml/2006/main">
              <a:ext uri="{FF2B5EF4-FFF2-40B4-BE49-F238E27FC236}">
                <a16:creationId xmlns:a16="http://schemas.microsoft.com/office/drawing/2014/main" id="{5DB7113E-DE5F-4272-A231-3902EDF70505}"/>
              </a:ext>
            </a:extLst>
          </p:cNvPr>
          <p:cNvSpPr>
            <a:spLocks xmlns:a="http://schemas.openxmlformats.org/drawingml/2006/main" noGrp="1"/>
          </p:cNvSpPr>
          <p:nvPr/>
        </p:nvSpPr>
        <p:spPr>
          <a:xfrm xmlns:a="http://schemas.openxmlformats.org/drawingml/2006/main">
            <a:off x="1390650" y="36480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Regrouper les données et calculer des synthèses.</a:t>
            </a:r>
          </a:p>
        </p:txBody>
      </p:sp>
      <p:sp>
        <p:nvSpPr>
          <p:cNvPr id="14" name="p. 79">
            <a:extLst xmlns:a="http://schemas.openxmlformats.org/drawingml/2006/main">
              <a:ext uri="{FF2B5EF4-FFF2-40B4-BE49-F238E27FC236}">
                <a16:creationId xmlns:a16="http://schemas.microsoft.com/office/drawing/2014/main" id="{76243E71-51E7-46EA-8C0E-F57C99E0A604}"/>
              </a:ext>
            </a:extLst>
          </p:cNvPr>
          <p:cNvSpPr>
            <a:spLocks xmlns:a="http://schemas.openxmlformats.org/drawingml/2006/main" noGrp="1"/>
          </p:cNvSpPr>
          <p:nvPr/>
        </p:nvSpPr>
        <p:spPr>
          <a:xfrm xmlns:a="http://schemas.openxmlformats.org/drawingml/2006/main">
            <a:off x="10696575" y="33528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79</a:t>
            </a:r>
          </a:p>
        </p:txBody>
      </p:sp>
      <p:sp>
        <p:nvSpPr>
          <p:cNvPr id="15" name="16">
            <a:extLst xmlns:a="http://schemas.openxmlformats.org/drawingml/2006/main">
              <a:ext uri="{FF2B5EF4-FFF2-40B4-BE49-F238E27FC236}">
                <a16:creationId xmlns:a16="http://schemas.microsoft.com/office/drawing/2014/main" id="{8E830CAF-F423-45EC-89B3-8668D9FB2B6B}"/>
              </a:ext>
            </a:extLst>
          </p:cNvPr>
          <p:cNvSpPr>
            <a:spLocks xmlns:a="http://schemas.openxmlformats.org/drawingml/2006/main" noGrp="1"/>
          </p:cNvSpPr>
          <p:nvPr/>
        </p:nvSpPr>
        <p:spPr>
          <a:xfrm xmlns:a="http://schemas.openxmlformats.org/drawingml/2006/main">
            <a:off x="609600" y="39909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16</a:t>
            </a:r>
          </a:p>
        </p:txBody>
      </p:sp>
      <p:sp>
        <p:nvSpPr>
          <p:cNvPr id="16" name="La moyenne pondérée">
            <a:extLst xmlns:a="http://schemas.openxmlformats.org/drawingml/2006/main">
              <a:ext uri="{FF2B5EF4-FFF2-40B4-BE49-F238E27FC236}">
                <a16:creationId xmlns:a16="http://schemas.microsoft.com/office/drawing/2014/main" id="{3E37FD8C-490F-4260-B266-7DE5F9049A87}"/>
              </a:ext>
            </a:extLst>
          </p:cNvPr>
          <p:cNvSpPr>
            <a:spLocks xmlns:a="http://schemas.openxmlformats.org/drawingml/2006/main" noGrp="1"/>
          </p:cNvSpPr>
          <p:nvPr/>
        </p:nvSpPr>
        <p:spPr>
          <a:xfrm xmlns:a="http://schemas.openxmlformats.org/drawingml/2006/main">
            <a:off x="1390650" y="39909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La moyenne pondérée</a:t>
            </a:r>
          </a:p>
        </p:txBody>
      </p:sp>
      <p:sp>
        <p:nvSpPr>
          <p:cNvPr id="17" name="Tenir compte du poids de chaque valeur.">
            <a:extLst xmlns:a="http://schemas.openxmlformats.org/drawingml/2006/main">
              <a:ext uri="{FF2B5EF4-FFF2-40B4-BE49-F238E27FC236}">
                <a16:creationId xmlns:a16="http://schemas.microsoft.com/office/drawing/2014/main" id="{D2A56A2D-A05B-4073-874F-8A6E7A7A408E}"/>
              </a:ext>
            </a:extLst>
          </p:cNvPr>
          <p:cNvSpPr>
            <a:spLocks xmlns:a="http://schemas.openxmlformats.org/drawingml/2006/main" noGrp="1"/>
          </p:cNvSpPr>
          <p:nvPr/>
        </p:nvSpPr>
        <p:spPr>
          <a:xfrm xmlns:a="http://schemas.openxmlformats.org/drawingml/2006/main">
            <a:off x="1390650" y="43338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Tenir compte du poids de chaque valeur.</a:t>
            </a:r>
          </a:p>
        </p:txBody>
      </p:sp>
      <p:sp>
        <p:nvSpPr>
          <p:cNvPr id="18" name="p. 84">
            <a:extLst xmlns:a="http://schemas.openxmlformats.org/drawingml/2006/main">
              <a:ext uri="{FF2B5EF4-FFF2-40B4-BE49-F238E27FC236}">
                <a16:creationId xmlns:a16="http://schemas.microsoft.com/office/drawing/2014/main" id="{521CC4EB-9AE6-4A19-B4BB-84659CFAEAFF}"/>
              </a:ext>
            </a:extLst>
          </p:cNvPr>
          <p:cNvSpPr>
            <a:spLocks xmlns:a="http://schemas.openxmlformats.org/drawingml/2006/main" noGrp="1"/>
          </p:cNvSpPr>
          <p:nvPr/>
        </p:nvSpPr>
        <p:spPr>
          <a:xfrm xmlns:a="http://schemas.openxmlformats.org/drawingml/2006/main">
            <a:off x="10696575" y="40386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84</a:t>
            </a:r>
          </a:p>
        </p:txBody>
      </p:sp>
      <p:sp>
        <p:nvSpPr>
          <p:cNvPr id="19" name="17">
            <a:extLst xmlns:a="http://schemas.openxmlformats.org/drawingml/2006/main">
              <a:ext uri="{FF2B5EF4-FFF2-40B4-BE49-F238E27FC236}">
                <a16:creationId xmlns:a16="http://schemas.microsoft.com/office/drawing/2014/main" id="{63FBF695-B16E-4570-A4E6-726276901954}"/>
              </a:ext>
            </a:extLst>
          </p:cNvPr>
          <p:cNvSpPr>
            <a:spLocks xmlns:a="http://schemas.openxmlformats.org/drawingml/2006/main" noGrp="1"/>
          </p:cNvSpPr>
          <p:nvPr/>
        </p:nvSpPr>
        <p:spPr>
          <a:xfrm xmlns:a="http://schemas.openxmlformats.org/drawingml/2006/main">
            <a:off x="609600" y="46767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17</a:t>
            </a:r>
          </a:p>
        </p:txBody>
      </p:sp>
      <p:sp>
        <p:nvSpPr>
          <p:cNvPr id="20" name="Le seuil de rentabilité">
            <a:extLst xmlns:a="http://schemas.openxmlformats.org/drawingml/2006/main">
              <a:ext uri="{FF2B5EF4-FFF2-40B4-BE49-F238E27FC236}">
                <a16:creationId xmlns:a16="http://schemas.microsoft.com/office/drawing/2014/main" id="{189ABB91-582F-4CEB-9C6C-16A12F4DE056}"/>
              </a:ext>
            </a:extLst>
          </p:cNvPr>
          <p:cNvSpPr>
            <a:spLocks xmlns:a="http://schemas.openxmlformats.org/drawingml/2006/main" noGrp="1"/>
          </p:cNvSpPr>
          <p:nvPr/>
        </p:nvSpPr>
        <p:spPr>
          <a:xfrm xmlns:a="http://schemas.openxmlformats.org/drawingml/2006/main">
            <a:off x="1390650" y="46767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 seuil de rentabilité</a:t>
            </a:r>
          </a:p>
        </p:txBody>
      </p:sp>
      <p:sp>
        <p:nvSpPr>
          <p:cNvPr id="21" name="Relier les coûts, la marge et le volume d’act">
            <a:extLst xmlns:a="http://schemas.openxmlformats.org/drawingml/2006/main">
              <a:ext uri="{FF2B5EF4-FFF2-40B4-BE49-F238E27FC236}">
                <a16:creationId xmlns:a16="http://schemas.microsoft.com/office/drawing/2014/main" id="{BB6EA4CD-2902-4FD4-A260-8CAEA551E3F0}"/>
              </a:ext>
            </a:extLst>
          </p:cNvPr>
          <p:cNvSpPr>
            <a:spLocks xmlns:a="http://schemas.openxmlformats.org/drawingml/2006/main" noGrp="1"/>
          </p:cNvSpPr>
          <p:nvPr/>
        </p:nvSpPr>
        <p:spPr>
          <a:xfrm xmlns:a="http://schemas.openxmlformats.org/drawingml/2006/main">
            <a:off x="1390650" y="50196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Relier les coûts, la marge et le volume d’activité.</a:t>
            </a:r>
          </a:p>
        </p:txBody>
      </p:sp>
      <p:sp>
        <p:nvSpPr>
          <p:cNvPr id="22" name="p. 89">
            <a:extLst xmlns:a="http://schemas.openxmlformats.org/drawingml/2006/main">
              <a:ext uri="{FF2B5EF4-FFF2-40B4-BE49-F238E27FC236}">
                <a16:creationId xmlns:a16="http://schemas.microsoft.com/office/drawing/2014/main" id="{1400618B-5C29-4E8C-A9BD-0992AF15FB2D}"/>
              </a:ext>
            </a:extLst>
          </p:cNvPr>
          <p:cNvSpPr>
            <a:spLocks xmlns:a="http://schemas.openxmlformats.org/drawingml/2006/main" noGrp="1"/>
          </p:cNvSpPr>
          <p:nvPr/>
        </p:nvSpPr>
        <p:spPr>
          <a:xfrm xmlns:a="http://schemas.openxmlformats.org/drawingml/2006/main">
            <a:off x="10696575" y="47244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89</a:t>
            </a:r>
          </a:p>
        </p:txBody>
      </p:sp>
      <p:sp>
        <p:nvSpPr>
          <p:cNvPr id="23" name="18">
            <a:extLst xmlns:a="http://schemas.openxmlformats.org/drawingml/2006/main">
              <a:ext uri="{FF2B5EF4-FFF2-40B4-BE49-F238E27FC236}">
                <a16:creationId xmlns:a16="http://schemas.microsoft.com/office/drawing/2014/main" id="{71BD6CC1-BB44-455A-BDCC-BAF4386633D2}"/>
              </a:ext>
            </a:extLst>
          </p:cNvPr>
          <p:cNvSpPr>
            <a:spLocks xmlns:a="http://schemas.openxmlformats.org/drawingml/2006/main" noGrp="1"/>
          </p:cNvSpPr>
          <p:nvPr/>
        </p:nvSpPr>
        <p:spPr>
          <a:xfrm xmlns:a="http://schemas.openxmlformats.org/drawingml/2006/main">
            <a:off x="609600" y="53625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18</a:t>
            </a:r>
          </a:p>
        </p:txBody>
      </p:sp>
      <p:sp>
        <p:nvSpPr>
          <p:cNvPr id="24" name="Les simulations et les scénarios">
            <a:extLst xmlns:a="http://schemas.openxmlformats.org/drawingml/2006/main">
              <a:ext uri="{FF2B5EF4-FFF2-40B4-BE49-F238E27FC236}">
                <a16:creationId xmlns:a16="http://schemas.microsoft.com/office/drawing/2014/main" id="{2EC43038-F4E6-4FA7-8153-BCE5A0B88D4F}"/>
              </a:ext>
            </a:extLst>
          </p:cNvPr>
          <p:cNvSpPr>
            <a:spLocks xmlns:a="http://schemas.openxmlformats.org/drawingml/2006/main" noGrp="1"/>
          </p:cNvSpPr>
          <p:nvPr/>
        </p:nvSpPr>
        <p:spPr>
          <a:xfrm xmlns:a="http://schemas.openxmlformats.org/drawingml/2006/main">
            <a:off x="1390650" y="5362575"/>
            <a:ext cx="9172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simulations et les scénarios</a:t>
            </a:r>
          </a:p>
        </p:txBody>
      </p:sp>
      <p:sp>
        <p:nvSpPr>
          <p:cNvPr id="25" name="Modifier une hypothèse et interpréter son eff">
            <a:extLst xmlns:a="http://schemas.openxmlformats.org/drawingml/2006/main">
              <a:ext uri="{FF2B5EF4-FFF2-40B4-BE49-F238E27FC236}">
                <a16:creationId xmlns:a16="http://schemas.microsoft.com/office/drawing/2014/main" id="{0417CADC-7D4F-4432-866A-04EB126F611E}"/>
              </a:ext>
            </a:extLst>
          </p:cNvPr>
          <p:cNvSpPr>
            <a:spLocks xmlns:a="http://schemas.openxmlformats.org/drawingml/2006/main" noGrp="1"/>
          </p:cNvSpPr>
          <p:nvPr/>
        </p:nvSpPr>
        <p:spPr>
          <a:xfrm xmlns:a="http://schemas.openxmlformats.org/drawingml/2006/main">
            <a:off x="1390650" y="5705475"/>
            <a:ext cx="91725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6675F"/>
                </a:solidFill>
                <a:latin typeface="DejaVu Sans"/>
                <a:ea typeface="DejaVu Sans"/>
                <a:cs typeface="DejaVu Sans"/>
              </a:defRPr>
            </a:pPr>
            <a:r>
              <a:rPr sz="1575" b="0">
                <a:solidFill>
                  <a:srgbClr val="56675F"/>
                </a:solidFill>
                <a:latin typeface="DejaVu Sans"/>
                <a:ea typeface="DejaVu Sans"/>
                <a:cs typeface="DejaVu Sans"/>
              </a:rPr>
              <a:t>Modifier une hypothèse et interpréter son effet.</a:t>
            </a:r>
          </a:p>
        </p:txBody>
      </p:sp>
      <p:sp>
        <p:nvSpPr>
          <p:cNvPr id="26" name="p. 94">
            <a:extLst xmlns:a="http://schemas.openxmlformats.org/drawingml/2006/main">
              <a:ext uri="{FF2B5EF4-FFF2-40B4-BE49-F238E27FC236}">
                <a16:creationId xmlns:a16="http://schemas.microsoft.com/office/drawing/2014/main" id="{1A8C77F6-1CCB-4C7E-AE15-C07A37D15376}"/>
              </a:ext>
            </a:extLst>
          </p:cNvPr>
          <p:cNvSpPr>
            <a:spLocks xmlns:a="http://schemas.openxmlformats.org/drawingml/2006/main" noGrp="1"/>
          </p:cNvSpPr>
          <p:nvPr/>
        </p:nvSpPr>
        <p:spPr>
          <a:xfrm xmlns:a="http://schemas.openxmlformats.org/drawingml/2006/main">
            <a:off x="10696575" y="5410200"/>
            <a:ext cx="895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575" b="0">
                <a:solidFill>
                  <a:srgbClr val="8F541C"/>
                </a:solidFill>
                <a:latin typeface="DejaVu Sans"/>
                <a:ea typeface="DejaVu Sans"/>
                <a:cs typeface="DejaVu Sans"/>
              </a:defRPr>
            </a:pPr>
            <a:r>
              <a:rPr sz="1575" b="0">
                <a:solidFill>
                  <a:srgbClr val="8F541C"/>
                </a:solidFill>
                <a:latin typeface="DejaVu Sans"/>
                <a:ea typeface="DejaVu Sans"/>
                <a:cs typeface="DejaVu Sans"/>
              </a:rPr>
              <a:t>p. 94</a:t>
            </a:r>
          </a:p>
        </p:txBody>
      </p:sp>
      <p:sp>
        <p:nvSpPr>
          <p:cNvPr id="27" name="EXCEL POUR L’ÉCONOMIE">
            <a:extLst xmlns:a="http://schemas.openxmlformats.org/drawingml/2006/main">
              <a:ext uri="{FF2B5EF4-FFF2-40B4-BE49-F238E27FC236}">
                <a16:creationId xmlns:a16="http://schemas.microsoft.com/office/drawing/2014/main" id="{8C62C374-8123-4D92-9E75-B3753C0C7BA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28" name="005 / 100">
            <a:extLst xmlns:a="http://schemas.openxmlformats.org/drawingml/2006/main">
              <a:ext uri="{FF2B5EF4-FFF2-40B4-BE49-F238E27FC236}">
                <a16:creationId xmlns:a16="http://schemas.microsoft.com/office/drawing/2014/main" id="{1D2C1589-684B-4C3E-975A-E3D327919045}"/>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005 / 100</a:t>
            </a:r>
          </a:p>
        </p:txBody>
      </p:sp>
    </p:spTree>
    <p:extLst>
      <p:ext uri="{BB962C8B-B14F-4D97-AF65-F5344CB8AC3E}">
        <p14:creationId xmlns:p14="http://schemas.microsoft.com/office/powerpoint/2010/main" val="952251792"/>
      </p:ext>
    </p:extLst>
  </p:cSld>
</p:sld>
</file>

<file path=ppt/slides/slide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INTRODUCTION AU COURS">
            <a:extLst xmlns:a="http://schemas.openxmlformats.org/drawingml/2006/main">
              <a:ext uri="{FF2B5EF4-FFF2-40B4-BE49-F238E27FC236}">
                <a16:creationId xmlns:a16="http://schemas.microsoft.com/office/drawing/2014/main" id="{D2FAC642-941A-4F14-B02D-EF77191F7A2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INTRODUCTION AU COURS</a:t>
            </a:r>
          </a:p>
        </p:txBody>
      </p:sp>
      <p:sp>
        <p:nvSpPr>
          <p:cNvPr id="2" name="Excel : un logiciel de type tableur">
            <a:extLst xmlns:a="http://schemas.openxmlformats.org/drawingml/2006/main">
              <a:ext uri="{FF2B5EF4-FFF2-40B4-BE49-F238E27FC236}">
                <a16:creationId xmlns:a16="http://schemas.microsoft.com/office/drawing/2014/main" id="{9547DA95-C1B1-46AB-8237-67B78CD35CD6}"/>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Excel : un logiciel de type tableur</a:t>
            </a:r>
          </a:p>
        </p:txBody>
      </p:sp>
      <p:sp>
        <p:nvSpPr>
          <p:cNvPr id="3" name="Un tableur organise des données dans des cell">
            <a:extLst xmlns:a="http://schemas.openxmlformats.org/drawingml/2006/main">
              <a:ext uri="{FF2B5EF4-FFF2-40B4-BE49-F238E27FC236}">
                <a16:creationId xmlns:a16="http://schemas.microsoft.com/office/drawing/2014/main" id="{4B2EF7F1-BED8-489C-833F-8DF393C65019}"/>
              </a:ext>
            </a:extLst>
          </p:cNvPr>
          <p:cNvSpPr>
            <a:spLocks xmlns:a="http://schemas.openxmlformats.org/drawingml/2006/main" noGrp="1"/>
          </p:cNvSpPr>
          <p:nvPr/>
        </p:nvSpPr>
        <p:spPr>
          <a:xfrm xmlns:a="http://schemas.openxmlformats.org/drawingml/2006/main">
            <a:off x="609600" y="2019300"/>
            <a:ext cx="109061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1">
                <a:solidFill>
                  <a:srgbClr val="16392F"/>
                </a:solidFill>
                <a:latin typeface="DejaVu Sans"/>
                <a:ea typeface="DejaVu Sans"/>
                <a:cs typeface="DejaVu Sans"/>
              </a:defRPr>
            </a:pPr>
            <a:r>
              <a:rPr sz="2550" b="1">
                <a:solidFill>
                  <a:srgbClr val="16392F"/>
                </a:solidFill>
                <a:latin typeface="DejaVu Sans"/>
                <a:ea typeface="DejaVu Sans"/>
                <a:cs typeface="DejaVu Sans"/>
              </a:rPr>
              <a:t>Un tableur organise des données dans des cellules et effectue des calculs à partir de ces données.</a:t>
            </a:r>
          </a:p>
        </p:txBody>
      </p:sp>
      <p:graphicFrame>
        <p:nvGraphicFramePr>
          <p:cNvPr id="10" name=""/>
          <p:cNvGraphicFramePr/>
          <p:nvPr/>
        </p:nvGraphicFramePr>
        <p:xfrm>
          <a:off xmlns:a="http://schemas.openxmlformats.org/drawingml/2006/main" x="609600" y="3419475"/>
          <a:ext xmlns:a="http://schemas.openxmlformats.org/drawingml/2006/main" cx="10972800" cy="2352675"/>
        </p:xfrm>
        <a:graphic xmlns:a="http://schemas.openxmlformats.org/drawingml/2006/main">
          <a:graphicData uri="http://schemas.openxmlformats.org/drawingml/2006/table">
            <a:tbl>
              <a:tblPr/>
              <a:tblGrid>
                <a:gridCol w="2857500"/>
                <a:gridCol w="8115300"/>
              </a:tblGrid>
              <a:tr h="588169">
                <a:tc>
                  <a:txBody>
                    <a:bodyPr wrap="square" lIns="152400" tIns="76200" rIns="152400" bIns="76200">
                      <a:noAutofit/>
                    </a:bodyPr>
                    <a:lstStyle/>
                    <a:p>
                      <a:pPr algn="l"/>
                      <a:r>
                        <a:rPr sz="1800" b="1">
                          <a:solidFill>
                            <a:srgbClr val="FFFFFF"/>
                          </a:solidFill>
                          <a:latin typeface="DejaVu Sans"/>
                          <a:ea typeface="DejaVu Sans"/>
                          <a:cs typeface="DejaVu Sans"/>
                        </a:rPr>
                        <a:t>Rôle du tableur</a:t>
                      </a:r>
                    </a:p>
                  </a:txBody>
                  <a:tcPr marL="91440" marR="91440" marT="45720" marB="45720" anchor="ctr">
                    <a:solidFill>
                      <a:srgbClr val="176A50"/>
                    </a:solidFill>
                  </a:tcPr>
                </a:tc>
                <a:tc>
                  <a:txBody>
                    <a:bodyPr wrap="square" lIns="152400" tIns="76200" rIns="152400" bIns="76200">
                      <a:noAutofit/>
                    </a:bodyPr>
                    <a:lstStyle/>
                    <a:p>
                      <a:pPr algn="l"/>
                      <a:r>
                        <a:rPr sz="1800" b="1">
                          <a:solidFill>
                            <a:srgbClr val="FFFFFF"/>
                          </a:solidFill>
                          <a:latin typeface="DejaVu Sans"/>
                          <a:ea typeface="DejaVu Sans"/>
                          <a:cs typeface="DejaVu Sans"/>
                        </a:rPr>
                        <a:t>Ce que l’on apprend à faire</a:t>
                      </a:r>
                    </a:p>
                  </a:txBody>
                  <a:tcPr marL="91440" marR="91440" marT="45720" marB="45720" anchor="ctr">
                    <a:solidFill>
                      <a:srgbClr val="176A50"/>
                    </a:solidFill>
                  </a:tcPr>
                </a:tc>
              </a:tr>
              <a:tr h="588169">
                <a:tc>
                  <a:txBody>
                    <a:bodyPr wrap="square" lIns="152400" tIns="76200" rIns="152400" bIns="76200">
                      <a:noAutofit/>
                    </a:bodyPr>
                    <a:lstStyle/>
                    <a:p>
                      <a:pPr algn="l"/>
                      <a:r>
                        <a:rPr sz="1875" b="0">
                          <a:solidFill>
                            <a:srgbClr val="16392F"/>
                          </a:solidFill>
                          <a:latin typeface="DejaVu Sans"/>
                          <a:ea typeface="DejaVu Sans"/>
                          <a:cs typeface="DejaVu Sans"/>
                        </a:rPr>
                        <a:t>Organiser</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Saisir des informations dans des lignes et des colonnes.</a:t>
                      </a:r>
                    </a:p>
                  </a:txBody>
                  <a:tcPr marL="91440" marR="91440" marT="45720" marB="45720" anchor="ctr">
                    <a:solidFill>
                      <a:srgbClr val="FFFFFF"/>
                    </a:solidFill>
                  </a:tcPr>
                </a:tc>
              </a:tr>
              <a:tr h="588169">
                <a:tc>
                  <a:txBody>
                    <a:bodyPr wrap="square" lIns="152400" tIns="76200" rIns="152400" bIns="76200">
                      <a:noAutofit/>
                    </a:bodyPr>
                    <a:lstStyle/>
                    <a:p>
                      <a:pPr algn="l"/>
                      <a:r>
                        <a:rPr sz="1875" b="0">
                          <a:solidFill>
                            <a:srgbClr val="16392F"/>
                          </a:solidFill>
                          <a:latin typeface="DejaVu Sans"/>
                          <a:ea typeface="DejaVu Sans"/>
                          <a:cs typeface="DejaVu Sans"/>
                        </a:rPr>
                        <a:t>Calculer</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Écrire des formules qui utilisent les cellules.</a:t>
                      </a:r>
                    </a:p>
                  </a:txBody>
                  <a:tcPr marL="91440" marR="91440" marT="45720" marB="45720" anchor="ctr">
                    <a:solidFill>
                      <a:srgbClr val="F0F4EE"/>
                    </a:solidFill>
                  </a:tcPr>
                </a:tc>
              </a:tr>
              <a:tr h="588169">
                <a:tc>
                  <a:txBody>
                    <a:bodyPr wrap="square" lIns="152400" tIns="76200" rIns="152400" bIns="76200">
                      <a:noAutofit/>
                    </a:bodyPr>
                    <a:lstStyle/>
                    <a:p>
                      <a:pPr algn="l"/>
                      <a:r>
                        <a:rPr sz="1875" b="0">
                          <a:solidFill>
                            <a:srgbClr val="16392F"/>
                          </a:solidFill>
                          <a:latin typeface="DejaVu Sans"/>
                          <a:ea typeface="DejaVu Sans"/>
                          <a:cs typeface="DejaVu Sans"/>
                        </a:rPr>
                        <a:t>Présenter</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Construire des tableaux de synthèse et des graphiques.</a:t>
                      </a:r>
                    </a:p>
                  </a:txBody>
                  <a:tcPr marL="91440" marR="91440" marT="45720" marB="45720" anchor="ctr">
                    <a:solidFill>
                      <a:srgbClr val="FFFFFF"/>
                    </a:solidFill>
                  </a:tcPr>
                </a:tc>
              </a:tr>
            </a:tbl>
          </a:graphicData>
        </a:graphic>
      </p:graphicFrame>
      <p:sp>
        <p:nvSpPr>
          <p:cNvPr id="5" name="EXCEL POUR L’ÉCONOMIE">
            <a:extLst xmlns:a="http://schemas.openxmlformats.org/drawingml/2006/main">
              <a:ext uri="{FF2B5EF4-FFF2-40B4-BE49-F238E27FC236}">
                <a16:creationId xmlns:a16="http://schemas.microsoft.com/office/drawing/2014/main" id="{1EEDBB3E-5623-41BB-BABE-F09C74A6335E}"/>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6" name="006 / 100">
            <a:extLst xmlns:a="http://schemas.openxmlformats.org/drawingml/2006/main">
              <a:ext uri="{FF2B5EF4-FFF2-40B4-BE49-F238E27FC236}">
                <a16:creationId xmlns:a16="http://schemas.microsoft.com/office/drawing/2014/main" id="{1FA33B64-8FB5-452D-B782-C3E92DB9143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006 / 100</a:t>
            </a:r>
          </a:p>
        </p:txBody>
      </p:sp>
    </p:spTree>
    <p:extLst>
      <p:ext uri="{BB962C8B-B14F-4D97-AF65-F5344CB8AC3E}">
        <p14:creationId xmlns:p14="http://schemas.microsoft.com/office/powerpoint/2010/main" val="843434396"/>
      </p:ext>
    </p:extLst>
  </p:cSld>
</p:sld>
</file>

<file path=ppt/slides/slide7.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AVANT DE SAISIR DES DONNÉES">
            <a:extLst xmlns:a="http://schemas.openxmlformats.org/drawingml/2006/main">
              <a:ext uri="{FF2B5EF4-FFF2-40B4-BE49-F238E27FC236}">
                <a16:creationId xmlns:a16="http://schemas.microsoft.com/office/drawing/2014/main" id="{7E161431-6F6D-4B2A-AD1E-3B1EEB49DC8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AVANT DE SAISIR DES DONNÉES</a:t>
            </a:r>
          </a:p>
        </p:txBody>
      </p:sp>
      <p:sp>
        <p:nvSpPr>
          <p:cNvPr id="2" name="Les repères de l’écran Excel">
            <a:extLst xmlns:a="http://schemas.openxmlformats.org/drawingml/2006/main">
              <a:ext uri="{FF2B5EF4-FFF2-40B4-BE49-F238E27FC236}">
                <a16:creationId xmlns:a16="http://schemas.microsoft.com/office/drawing/2014/main" id="{45BC4EFC-B54F-4F9F-BF82-FB18C6AE8DC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repères de l’écran Excel</a:t>
            </a:r>
          </a:p>
        </p:txBody>
      </p:sp>
      <p:graphicFrame>
        <p:nvGraphicFramePr>
          <p:cNvPr id="9" name=""/>
          <p:cNvGraphicFramePr/>
          <p:nvPr/>
        </p:nvGraphicFramePr>
        <p:xfrm>
          <a:off xmlns:a="http://schemas.openxmlformats.org/drawingml/2006/main" x="609600" y="2028825"/>
          <a:ext xmlns:a="http://schemas.openxmlformats.org/drawingml/2006/main" cx="10972800" cy="3638550"/>
        </p:xfrm>
        <a:graphic xmlns:a="http://schemas.openxmlformats.org/drawingml/2006/main">
          <a:graphicData uri="http://schemas.openxmlformats.org/drawingml/2006/table">
            <a:tbl>
              <a:tblPr/>
              <a:tblGrid>
                <a:gridCol w="3238500"/>
                <a:gridCol w="7734300"/>
              </a:tblGrid>
              <a:tr h="519793">
                <a:tc>
                  <a:txBody>
                    <a:bodyPr wrap="square" lIns="152400" tIns="76200" rIns="152400" bIns="76200">
                      <a:noAutofit/>
                    </a:bodyPr>
                    <a:lstStyle/>
                    <a:p>
                      <a:pPr algn="l"/>
                      <a:r>
                        <a:rPr sz="1800" b="1">
                          <a:solidFill>
                            <a:srgbClr val="FFFFFF"/>
                          </a:solidFill>
                          <a:latin typeface="DejaVu Sans"/>
                          <a:ea typeface="DejaVu Sans"/>
                          <a:cs typeface="DejaVu Sans"/>
                        </a:rPr>
                        <a:t>Repère</a:t>
                      </a:r>
                    </a:p>
                  </a:txBody>
                  <a:tcPr marL="91440" marR="91440" marT="45720" marB="45720" anchor="ctr">
                    <a:solidFill>
                      <a:srgbClr val="176A50"/>
                    </a:solidFill>
                  </a:tcPr>
                </a:tc>
                <a:tc>
                  <a:txBody>
                    <a:bodyPr wrap="square" lIns="152400" tIns="76200" rIns="152400" bIns="76200">
                      <a:noAutofit/>
                    </a:bodyPr>
                    <a:lstStyle/>
                    <a:p>
                      <a:pPr algn="l"/>
                      <a:r>
                        <a:rPr sz="1800" b="1">
                          <a:solidFill>
                            <a:srgbClr val="FFFFFF"/>
                          </a:solidFill>
                          <a:latin typeface="DejaVu Sans"/>
                          <a:ea typeface="DejaVu Sans"/>
                          <a:cs typeface="DejaVu Sans"/>
                        </a:rPr>
                        <a:t>Fonction</a:t>
                      </a:r>
                    </a:p>
                  </a:txBody>
                  <a:tcPr marL="91440" marR="91440" marT="45720" marB="45720" anchor="ctr">
                    <a:solidFill>
                      <a:srgbClr val="176A50"/>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Le ruban</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Il regroupe les commandes dans des onglets.</a:t>
                      </a:r>
                    </a:p>
                  </a:txBody>
                  <a:tcPr marL="91440" marR="91440" marT="45720" marB="45720" anchor="ctr">
                    <a:solidFill>
                      <a:srgbClr val="FFFFFF"/>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La zone Nom</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Elle affiche l’adresse de la cellule sélectionnée.</a:t>
                      </a:r>
                    </a:p>
                  </a:txBody>
                  <a:tcPr marL="91440" marR="91440" marT="45720" marB="45720" anchor="ctr">
                    <a:solidFill>
                      <a:srgbClr val="F0F4EE"/>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La barre de formule</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Elle montre le contenu de la cellule sélectionnée.</a:t>
                      </a:r>
                    </a:p>
                  </a:txBody>
                  <a:tcPr marL="91440" marR="91440" marT="45720" marB="45720" anchor="ctr">
                    <a:solidFill>
                      <a:srgbClr val="FFFFFF"/>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La grille</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Elle organise les cellules en lignes et en colonnes.</a:t>
                      </a:r>
                    </a:p>
                  </a:txBody>
                  <a:tcPr marL="91440" marR="91440" marT="45720" marB="45720" anchor="ctr">
                    <a:solidFill>
                      <a:srgbClr val="F0F4EE"/>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La cellule active</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C’est la cellule sélectionnée pour la saisie.</a:t>
                      </a:r>
                    </a:p>
                  </a:txBody>
                  <a:tcPr marL="91440" marR="91440" marT="45720" marB="45720" anchor="ctr">
                    <a:solidFill>
                      <a:srgbClr val="FFFFFF"/>
                    </a:solidFill>
                  </a:tcPr>
                </a:tc>
              </a:tr>
              <a:tr h="519793">
                <a:tc>
                  <a:txBody>
                    <a:bodyPr wrap="square" lIns="152400" tIns="76200" rIns="152400" bIns="76200">
                      <a:noAutofit/>
                    </a:bodyPr>
                    <a:lstStyle/>
                    <a:p>
                      <a:pPr algn="l"/>
                      <a:r>
                        <a:rPr sz="1875" b="0">
                          <a:solidFill>
                            <a:srgbClr val="16392F"/>
                          </a:solidFill>
                          <a:latin typeface="DejaVu Sans"/>
                          <a:ea typeface="DejaVu Sans"/>
                          <a:cs typeface="DejaVu Sans"/>
                        </a:rPr>
                        <a:t>Les onglets de feuille</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Ils permettent de passer d’une feuille à l’autre.</a:t>
                      </a:r>
                    </a:p>
                  </a:txBody>
                  <a:tcPr marL="91440" marR="91440" marT="45720" marB="45720" anchor="ctr">
                    <a:solidFill>
                      <a:srgbClr val="F0F4EE"/>
                    </a:solidFill>
                  </a:tcPr>
                </a:tc>
              </a:tr>
            </a:tbl>
          </a:graphicData>
        </a:graphic>
      </p:graphicFrame>
      <p:sp>
        <p:nvSpPr>
          <p:cNvPr id="4" name="Le professeur montre ces repères dans une feu">
            <a:extLst xmlns:a="http://schemas.openxmlformats.org/drawingml/2006/main">
              <a:ext uri="{FF2B5EF4-FFF2-40B4-BE49-F238E27FC236}">
                <a16:creationId xmlns:a16="http://schemas.microsoft.com/office/drawing/2014/main" id="{2EE1AF94-7B72-4586-B3D8-DEC5AF49AFA0}"/>
              </a:ext>
            </a:extLst>
          </p:cNvPr>
          <p:cNvSpPr>
            <a:spLocks xmlns:a="http://schemas.openxmlformats.org/drawingml/2006/main" noGrp="1"/>
          </p:cNvSpPr>
          <p:nvPr/>
        </p:nvSpPr>
        <p:spPr>
          <a:xfrm xmlns:a="http://schemas.openxmlformats.org/drawingml/2006/main">
            <a:off x="609600" y="59245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 professeur montre ces repères dans une feuille vide.</a:t>
            </a:r>
          </a:p>
        </p:txBody>
      </p:sp>
      <p:sp>
        <p:nvSpPr>
          <p:cNvPr id="5" name="EXCEL POUR L’ÉCONOMIE">
            <a:extLst xmlns:a="http://schemas.openxmlformats.org/drawingml/2006/main">
              <a:ext uri="{FF2B5EF4-FFF2-40B4-BE49-F238E27FC236}">
                <a16:creationId xmlns:a16="http://schemas.microsoft.com/office/drawing/2014/main" id="{1F90C1A7-DCFE-4F8F-9445-F16999851B4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6" name="007 / 100">
            <a:extLst xmlns:a="http://schemas.openxmlformats.org/drawingml/2006/main">
              <a:ext uri="{FF2B5EF4-FFF2-40B4-BE49-F238E27FC236}">
                <a16:creationId xmlns:a16="http://schemas.microsoft.com/office/drawing/2014/main" id="{B81CBFC2-5D9D-463C-8FCF-752239156088}"/>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007 / 100</a:t>
            </a:r>
          </a:p>
        </p:txBody>
      </p:sp>
    </p:spTree>
    <p:extLst>
      <p:ext uri="{BB962C8B-B14F-4D97-AF65-F5344CB8AC3E}">
        <p14:creationId xmlns:p14="http://schemas.microsoft.com/office/powerpoint/2010/main" val="1721465815"/>
      </p:ext>
    </p:extLst>
  </p:cSld>
</p:sld>
</file>

<file path=ppt/slides/slide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8" name="UNE PROGRESSION DE 25 MINUTES">
            <a:extLst xmlns:a="http://schemas.openxmlformats.org/drawingml/2006/main">
              <a:ext uri="{FF2B5EF4-FFF2-40B4-BE49-F238E27FC236}">
                <a16:creationId xmlns:a16="http://schemas.microsoft.com/office/drawing/2014/main" id="{A0A3C1BB-FBCA-49A8-88C3-ECE673DF300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UNE PROGRESSION DE 25 MINUTES</a:t>
            </a:r>
          </a:p>
        </p:txBody>
      </p:sp>
      <p:sp>
        <p:nvSpPr>
          <p:cNvPr id="2" name="Le déroulement d’une notion">
            <a:extLst xmlns:a="http://schemas.openxmlformats.org/drawingml/2006/main">
              <a:ext uri="{FF2B5EF4-FFF2-40B4-BE49-F238E27FC236}">
                <a16:creationId xmlns:a16="http://schemas.microsoft.com/office/drawing/2014/main" id="{01DC4804-27EC-4077-ADBE-51494096342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déroulement d’une notion</a:t>
            </a:r>
          </a:p>
        </p:txBody>
      </p:sp>
      <p:sp>
        <p:nvSpPr>
          <p:cNvPr id="3" name="5 min">
            <a:extLst xmlns:a="http://schemas.openxmlformats.org/drawingml/2006/main">
              <a:ext uri="{FF2B5EF4-FFF2-40B4-BE49-F238E27FC236}">
                <a16:creationId xmlns:a16="http://schemas.microsoft.com/office/drawing/2014/main" id="{D62D4D50-F49B-4A70-9616-302FE8F261EA}"/>
              </a:ext>
            </a:extLst>
          </p:cNvPr>
          <p:cNvSpPr>
            <a:spLocks xmlns:a="http://schemas.openxmlformats.org/drawingml/2006/main" noGrp="1"/>
          </p:cNvSpPr>
          <p:nvPr/>
        </p:nvSpPr>
        <p:spPr>
          <a:xfrm xmlns:a="http://schemas.openxmlformats.org/drawingml/2006/main">
            <a:off x="609600" y="2162175"/>
            <a:ext cx="2571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75" b="1">
                <a:solidFill>
                  <a:srgbClr val="176A50"/>
                </a:solidFill>
                <a:latin typeface="DejaVu Sans"/>
                <a:ea typeface="DejaVu Sans"/>
                <a:cs typeface="DejaVu Sans"/>
              </a:defRPr>
            </a:pPr>
            <a:r>
              <a:rPr sz="3675" b="1">
                <a:solidFill>
                  <a:srgbClr val="176A50"/>
                </a:solidFill>
                <a:latin typeface="DejaVu Sans"/>
                <a:ea typeface="DejaVu Sans"/>
                <a:cs typeface="DejaVu Sans"/>
              </a:rPr>
              <a:t>5 min</a:t>
            </a:r>
          </a:p>
        </p:txBody>
      </p:sp>
      <p:sp>
        <p:nvSpPr>
          <p:cNvPr id="4" name="Comprendre">
            <a:extLst xmlns:a="http://schemas.openxmlformats.org/drawingml/2006/main">
              <a:ext uri="{FF2B5EF4-FFF2-40B4-BE49-F238E27FC236}">
                <a16:creationId xmlns:a16="http://schemas.microsoft.com/office/drawing/2014/main" id="{B5F73BEE-4C0D-480B-99F8-4238B2A761C9}"/>
              </a:ext>
            </a:extLst>
          </p:cNvPr>
          <p:cNvSpPr>
            <a:spLocks xmlns:a="http://schemas.openxmlformats.org/drawingml/2006/main" noGrp="1"/>
          </p:cNvSpPr>
          <p:nvPr/>
        </p:nvSpPr>
        <p:spPr>
          <a:xfrm xmlns:a="http://schemas.openxmlformats.org/drawingml/2006/main">
            <a:off x="609600" y="3228975"/>
            <a:ext cx="2571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6392F"/>
                </a:solidFill>
                <a:latin typeface="DejaVu Sans"/>
                <a:ea typeface="DejaVu Sans"/>
                <a:cs typeface="DejaVu Sans"/>
              </a:defRPr>
            </a:pPr>
            <a:r>
              <a:rPr sz="2100" b="1">
                <a:solidFill>
                  <a:srgbClr val="16392F"/>
                </a:solidFill>
                <a:latin typeface="DejaVu Sans"/>
                <a:ea typeface="DejaVu Sans"/>
                <a:cs typeface="DejaVu Sans"/>
              </a:rPr>
              <a:t>Comprendre</a:t>
            </a:r>
          </a:p>
        </p:txBody>
      </p:sp>
      <p:sp>
        <p:nvSpPr>
          <p:cNvPr id="5" name="Définition, vocabulaire et règle, puis un exe">
            <a:extLst xmlns:a="http://schemas.openxmlformats.org/drawingml/2006/main">
              <a:ext uri="{FF2B5EF4-FFF2-40B4-BE49-F238E27FC236}">
                <a16:creationId xmlns:a16="http://schemas.microsoft.com/office/drawing/2014/main" id="{791217CC-3C7C-4388-8816-12AD3B1341DE}"/>
              </a:ext>
            </a:extLst>
          </p:cNvPr>
          <p:cNvSpPr>
            <a:spLocks xmlns:a="http://schemas.openxmlformats.org/drawingml/2006/main" noGrp="1"/>
          </p:cNvSpPr>
          <p:nvPr/>
        </p:nvSpPr>
        <p:spPr>
          <a:xfrm xmlns:a="http://schemas.openxmlformats.org/drawingml/2006/main">
            <a:off x="609600" y="3981450"/>
            <a:ext cx="24384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56675F"/>
                </a:solidFill>
                <a:latin typeface="DejaVu Sans"/>
                <a:ea typeface="DejaVu Sans"/>
                <a:cs typeface="DejaVu Sans"/>
              </a:defRPr>
            </a:pPr>
            <a:r>
              <a:rPr sz="1950" b="0">
                <a:solidFill>
                  <a:srgbClr val="56675F"/>
                </a:solidFill>
                <a:latin typeface="DejaVu Sans"/>
                <a:ea typeface="DejaVu Sans"/>
                <a:cs typeface="DejaVu Sans"/>
              </a:rPr>
              <a:t>Définition, vocabulaire et règle, puis un exemple simple.</a:t>
            </a:r>
          </a:p>
        </p:txBody>
      </p:sp>
      <p:sp>
        <p:nvSpPr>
          <p:cNvPr id="6" name="7 min">
            <a:extLst xmlns:a="http://schemas.openxmlformats.org/drawingml/2006/main">
              <a:ext uri="{FF2B5EF4-FFF2-40B4-BE49-F238E27FC236}">
                <a16:creationId xmlns:a16="http://schemas.microsoft.com/office/drawing/2014/main" id="{DBC57A50-CE04-4EB1-99E1-37614CD96398}"/>
              </a:ext>
            </a:extLst>
          </p:cNvPr>
          <p:cNvSpPr>
            <a:spLocks xmlns:a="http://schemas.openxmlformats.org/drawingml/2006/main" noGrp="1"/>
          </p:cNvSpPr>
          <p:nvPr/>
        </p:nvSpPr>
        <p:spPr>
          <a:xfrm xmlns:a="http://schemas.openxmlformats.org/drawingml/2006/main">
            <a:off x="3390900" y="2162175"/>
            <a:ext cx="2571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75" b="1">
                <a:solidFill>
                  <a:srgbClr val="176A50"/>
                </a:solidFill>
                <a:latin typeface="DejaVu Sans"/>
                <a:ea typeface="DejaVu Sans"/>
                <a:cs typeface="DejaVu Sans"/>
              </a:defRPr>
            </a:pPr>
            <a:r>
              <a:rPr sz="3675" b="1">
                <a:solidFill>
                  <a:srgbClr val="176A50"/>
                </a:solidFill>
                <a:latin typeface="DejaVu Sans"/>
                <a:ea typeface="DejaVu Sans"/>
                <a:cs typeface="DejaVu Sans"/>
              </a:rPr>
              <a:t>7 min</a:t>
            </a:r>
          </a:p>
        </p:txBody>
      </p:sp>
      <p:sp>
        <p:nvSpPr>
          <p:cNvPr id="7" name="Observer">
            <a:extLst xmlns:a="http://schemas.openxmlformats.org/drawingml/2006/main">
              <a:ext uri="{FF2B5EF4-FFF2-40B4-BE49-F238E27FC236}">
                <a16:creationId xmlns:a16="http://schemas.microsoft.com/office/drawing/2014/main" id="{34564B3C-EC70-4CFC-8B2D-DDD6A50895A8}"/>
              </a:ext>
            </a:extLst>
          </p:cNvPr>
          <p:cNvSpPr>
            <a:spLocks xmlns:a="http://schemas.openxmlformats.org/drawingml/2006/main" noGrp="1"/>
          </p:cNvSpPr>
          <p:nvPr/>
        </p:nvSpPr>
        <p:spPr>
          <a:xfrm xmlns:a="http://schemas.openxmlformats.org/drawingml/2006/main">
            <a:off x="3390900" y="3228975"/>
            <a:ext cx="2571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6392F"/>
                </a:solidFill>
                <a:latin typeface="DejaVu Sans"/>
                <a:ea typeface="DejaVu Sans"/>
                <a:cs typeface="DejaVu Sans"/>
              </a:defRPr>
            </a:pPr>
            <a:r>
              <a:rPr sz="2100" b="1">
                <a:solidFill>
                  <a:srgbClr val="16392F"/>
                </a:solidFill>
                <a:latin typeface="DejaVu Sans"/>
                <a:ea typeface="DejaVu Sans"/>
                <a:cs typeface="DejaVu Sans"/>
              </a:rPr>
              <a:t>Observer</a:t>
            </a:r>
          </a:p>
        </p:txBody>
      </p:sp>
      <p:sp>
        <p:nvSpPr>
          <p:cNvPr id="8" name="Une démonstration commentée dans Excel.">
            <a:extLst xmlns:a="http://schemas.openxmlformats.org/drawingml/2006/main">
              <a:ext uri="{FF2B5EF4-FFF2-40B4-BE49-F238E27FC236}">
                <a16:creationId xmlns:a16="http://schemas.microsoft.com/office/drawing/2014/main" id="{C3749884-9682-409B-A059-5AE600B0D3AB}"/>
              </a:ext>
            </a:extLst>
          </p:cNvPr>
          <p:cNvSpPr>
            <a:spLocks xmlns:a="http://schemas.openxmlformats.org/drawingml/2006/main" noGrp="1"/>
          </p:cNvSpPr>
          <p:nvPr/>
        </p:nvSpPr>
        <p:spPr>
          <a:xfrm xmlns:a="http://schemas.openxmlformats.org/drawingml/2006/main">
            <a:off x="3390900" y="3981450"/>
            <a:ext cx="24384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56675F"/>
                </a:solidFill>
                <a:latin typeface="DejaVu Sans"/>
                <a:ea typeface="DejaVu Sans"/>
                <a:cs typeface="DejaVu Sans"/>
              </a:defRPr>
            </a:pPr>
            <a:r>
              <a:rPr sz="1950" b="0">
                <a:solidFill>
                  <a:srgbClr val="56675F"/>
                </a:solidFill>
                <a:latin typeface="DejaVu Sans"/>
                <a:ea typeface="DejaVu Sans"/>
                <a:cs typeface="DejaVu Sans"/>
              </a:rPr>
              <a:t>Une démonstration commentée dans Excel.</a:t>
            </a:r>
          </a:p>
        </p:txBody>
      </p:sp>
      <p:sp>
        <p:nvSpPr>
          <p:cNvPr id="9" name="9 min">
            <a:extLst xmlns:a="http://schemas.openxmlformats.org/drawingml/2006/main">
              <a:ext uri="{FF2B5EF4-FFF2-40B4-BE49-F238E27FC236}">
                <a16:creationId xmlns:a16="http://schemas.microsoft.com/office/drawing/2014/main" id="{D7D78EC6-82E1-4716-B805-5D83F0F40ABE}"/>
              </a:ext>
            </a:extLst>
          </p:cNvPr>
          <p:cNvSpPr>
            <a:spLocks xmlns:a="http://schemas.openxmlformats.org/drawingml/2006/main" noGrp="1"/>
          </p:cNvSpPr>
          <p:nvPr/>
        </p:nvSpPr>
        <p:spPr>
          <a:xfrm xmlns:a="http://schemas.openxmlformats.org/drawingml/2006/main">
            <a:off x="6172200" y="2162175"/>
            <a:ext cx="2571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75" b="1">
                <a:solidFill>
                  <a:srgbClr val="176A50"/>
                </a:solidFill>
                <a:latin typeface="DejaVu Sans"/>
                <a:ea typeface="DejaVu Sans"/>
                <a:cs typeface="DejaVu Sans"/>
              </a:defRPr>
            </a:pPr>
            <a:r>
              <a:rPr sz="3675" b="1">
                <a:solidFill>
                  <a:srgbClr val="176A50"/>
                </a:solidFill>
                <a:latin typeface="DejaVu Sans"/>
                <a:ea typeface="DejaVu Sans"/>
                <a:cs typeface="DejaVu Sans"/>
              </a:rPr>
              <a:t>9 min</a:t>
            </a:r>
          </a:p>
        </p:txBody>
      </p:sp>
      <p:sp>
        <p:nvSpPr>
          <p:cNvPr id="10" name="Manipuler">
            <a:extLst xmlns:a="http://schemas.openxmlformats.org/drawingml/2006/main">
              <a:ext uri="{FF2B5EF4-FFF2-40B4-BE49-F238E27FC236}">
                <a16:creationId xmlns:a16="http://schemas.microsoft.com/office/drawing/2014/main" id="{96A79EE8-DE32-45BA-8233-6D951781FF6D}"/>
              </a:ext>
            </a:extLst>
          </p:cNvPr>
          <p:cNvSpPr>
            <a:spLocks xmlns:a="http://schemas.openxmlformats.org/drawingml/2006/main" noGrp="1"/>
          </p:cNvSpPr>
          <p:nvPr/>
        </p:nvSpPr>
        <p:spPr>
          <a:xfrm xmlns:a="http://schemas.openxmlformats.org/drawingml/2006/main">
            <a:off x="6172200" y="3228975"/>
            <a:ext cx="2571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6392F"/>
                </a:solidFill>
                <a:latin typeface="DejaVu Sans"/>
                <a:ea typeface="DejaVu Sans"/>
                <a:cs typeface="DejaVu Sans"/>
              </a:defRPr>
            </a:pPr>
            <a:r>
              <a:rPr sz="2100" b="1">
                <a:solidFill>
                  <a:srgbClr val="16392F"/>
                </a:solidFill>
                <a:latin typeface="DejaVu Sans"/>
                <a:ea typeface="DejaVu Sans"/>
                <a:cs typeface="DejaVu Sans"/>
              </a:rPr>
              <a:t>Manipuler</a:t>
            </a:r>
          </a:p>
        </p:txBody>
      </p:sp>
      <p:sp>
        <p:nvSpPr>
          <p:cNvPr id="11" name="Une application guidée dans le fichier de tra">
            <a:extLst xmlns:a="http://schemas.openxmlformats.org/drawingml/2006/main">
              <a:ext uri="{FF2B5EF4-FFF2-40B4-BE49-F238E27FC236}">
                <a16:creationId xmlns:a16="http://schemas.microsoft.com/office/drawing/2014/main" id="{C00234CE-3019-4250-B8F4-65C270269F09}"/>
              </a:ext>
            </a:extLst>
          </p:cNvPr>
          <p:cNvSpPr>
            <a:spLocks xmlns:a="http://schemas.openxmlformats.org/drawingml/2006/main" noGrp="1"/>
          </p:cNvSpPr>
          <p:nvPr/>
        </p:nvSpPr>
        <p:spPr>
          <a:xfrm xmlns:a="http://schemas.openxmlformats.org/drawingml/2006/main">
            <a:off x="6172200" y="3981450"/>
            <a:ext cx="24384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56675F"/>
                </a:solidFill>
                <a:latin typeface="DejaVu Sans"/>
                <a:ea typeface="DejaVu Sans"/>
                <a:cs typeface="DejaVu Sans"/>
              </a:defRPr>
            </a:pPr>
            <a:r>
              <a:rPr sz="1950" b="0">
                <a:solidFill>
                  <a:srgbClr val="56675F"/>
                </a:solidFill>
                <a:latin typeface="DejaVu Sans"/>
                <a:ea typeface="DejaVu Sans"/>
                <a:cs typeface="DejaVu Sans"/>
              </a:rPr>
              <a:t>Une application guidée dans le fichier de travail.</a:t>
            </a:r>
          </a:p>
        </p:txBody>
      </p:sp>
      <p:sp>
        <p:nvSpPr>
          <p:cNvPr id="12" name="4 min">
            <a:extLst xmlns:a="http://schemas.openxmlformats.org/drawingml/2006/main">
              <a:ext uri="{FF2B5EF4-FFF2-40B4-BE49-F238E27FC236}">
                <a16:creationId xmlns:a16="http://schemas.microsoft.com/office/drawing/2014/main" id="{68B80D65-E138-410A-BDC1-D2E16BBA42F2}"/>
              </a:ext>
            </a:extLst>
          </p:cNvPr>
          <p:cNvSpPr>
            <a:spLocks xmlns:a="http://schemas.openxmlformats.org/drawingml/2006/main" noGrp="1"/>
          </p:cNvSpPr>
          <p:nvPr/>
        </p:nvSpPr>
        <p:spPr>
          <a:xfrm xmlns:a="http://schemas.openxmlformats.org/drawingml/2006/main">
            <a:off x="8953500" y="2162175"/>
            <a:ext cx="2571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75" b="1">
                <a:solidFill>
                  <a:srgbClr val="176A50"/>
                </a:solidFill>
                <a:latin typeface="DejaVu Sans"/>
                <a:ea typeface="DejaVu Sans"/>
                <a:cs typeface="DejaVu Sans"/>
              </a:defRPr>
            </a:pPr>
            <a:r>
              <a:rPr sz="3675" b="1">
                <a:solidFill>
                  <a:srgbClr val="176A50"/>
                </a:solidFill>
                <a:latin typeface="DejaVu Sans"/>
                <a:ea typeface="DejaVu Sans"/>
                <a:cs typeface="DejaVu Sans"/>
              </a:rPr>
              <a:t>4 min</a:t>
            </a:r>
          </a:p>
        </p:txBody>
      </p:sp>
      <p:sp>
        <p:nvSpPr>
          <p:cNvPr id="13" name="Corriger">
            <a:extLst xmlns:a="http://schemas.openxmlformats.org/drawingml/2006/main">
              <a:ext uri="{FF2B5EF4-FFF2-40B4-BE49-F238E27FC236}">
                <a16:creationId xmlns:a16="http://schemas.microsoft.com/office/drawing/2014/main" id="{CE6EC6C5-54E2-496B-99F9-DE307A05F770}"/>
              </a:ext>
            </a:extLst>
          </p:cNvPr>
          <p:cNvSpPr>
            <a:spLocks xmlns:a="http://schemas.openxmlformats.org/drawingml/2006/main" noGrp="1"/>
          </p:cNvSpPr>
          <p:nvPr/>
        </p:nvSpPr>
        <p:spPr>
          <a:xfrm xmlns:a="http://schemas.openxmlformats.org/drawingml/2006/main">
            <a:off x="8953500" y="3228975"/>
            <a:ext cx="2571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6392F"/>
                </a:solidFill>
                <a:latin typeface="DejaVu Sans"/>
                <a:ea typeface="DejaVu Sans"/>
                <a:cs typeface="DejaVu Sans"/>
              </a:defRPr>
            </a:pPr>
            <a:r>
              <a:rPr sz="2100" b="1">
                <a:solidFill>
                  <a:srgbClr val="16392F"/>
                </a:solidFill>
                <a:latin typeface="DejaVu Sans"/>
                <a:ea typeface="DejaVu Sans"/>
                <a:cs typeface="DejaVu Sans"/>
              </a:rPr>
              <a:t>Corriger</a:t>
            </a:r>
          </a:p>
        </p:txBody>
      </p:sp>
      <p:sp>
        <p:nvSpPr>
          <p:cNvPr id="14" name="Un résultat vérifié et expliqué.">
            <a:extLst xmlns:a="http://schemas.openxmlformats.org/drawingml/2006/main">
              <a:ext uri="{FF2B5EF4-FFF2-40B4-BE49-F238E27FC236}">
                <a16:creationId xmlns:a16="http://schemas.microsoft.com/office/drawing/2014/main" id="{42870B0C-9536-44BB-89C9-C7B9D9914F89}"/>
              </a:ext>
            </a:extLst>
          </p:cNvPr>
          <p:cNvSpPr>
            <a:spLocks xmlns:a="http://schemas.openxmlformats.org/drawingml/2006/main" noGrp="1"/>
          </p:cNvSpPr>
          <p:nvPr/>
        </p:nvSpPr>
        <p:spPr>
          <a:xfrm xmlns:a="http://schemas.openxmlformats.org/drawingml/2006/main">
            <a:off x="8953500" y="3981450"/>
            <a:ext cx="24384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56675F"/>
                </a:solidFill>
                <a:latin typeface="DejaVu Sans"/>
                <a:ea typeface="DejaVu Sans"/>
                <a:cs typeface="DejaVu Sans"/>
              </a:defRPr>
            </a:pPr>
            <a:r>
              <a:rPr sz="1950" b="0">
                <a:solidFill>
                  <a:srgbClr val="56675F"/>
                </a:solidFill>
                <a:latin typeface="DejaVu Sans"/>
                <a:ea typeface="DejaVu Sans"/>
                <a:cs typeface="DejaVu Sans"/>
              </a:rPr>
              <a:t>Un résultat vérifié et expliqué.</a:t>
            </a:r>
          </a:p>
        </p:txBody>
      </p:sp>
      <p:sp>
        <p:nvSpPr>
          <p:cNvPr id="15" name="Les exemples arrivent après la définition de ">
            <a:extLst xmlns:a="http://schemas.openxmlformats.org/drawingml/2006/main">
              <a:ext uri="{FF2B5EF4-FFF2-40B4-BE49-F238E27FC236}">
                <a16:creationId xmlns:a16="http://schemas.microsoft.com/office/drawing/2014/main" id="{F3EF1DC7-33BB-49E1-92A9-3AD71A172137}"/>
              </a:ext>
            </a:extLst>
          </p:cNvPr>
          <p:cNvSpPr>
            <a:spLocks xmlns:a="http://schemas.openxmlformats.org/drawingml/2006/main" noGrp="1"/>
          </p:cNvSpPr>
          <p:nvPr/>
        </p:nvSpPr>
        <p:spPr>
          <a:xfrm xmlns:a="http://schemas.openxmlformats.org/drawingml/2006/main">
            <a:off x="609600" y="5657850"/>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176A50"/>
                </a:solidFill>
                <a:latin typeface="DejaVu Sans"/>
                <a:ea typeface="DejaVu Sans"/>
                <a:cs typeface="DejaVu Sans"/>
              </a:defRPr>
            </a:pPr>
            <a:r>
              <a:rPr sz="2100" b="1">
                <a:solidFill>
                  <a:srgbClr val="176A50"/>
                </a:solidFill>
                <a:latin typeface="DejaVu Sans"/>
                <a:ea typeface="DejaVu Sans"/>
                <a:cs typeface="DejaVu Sans"/>
              </a:rPr>
              <a:t>Les exemples arrivent après la définition de la notion.</a:t>
            </a:r>
          </a:p>
        </p:txBody>
      </p:sp>
      <p:sp>
        <p:nvSpPr>
          <p:cNvPr id="16" name="EXCEL POUR L’ÉCONOMIE">
            <a:extLst xmlns:a="http://schemas.openxmlformats.org/drawingml/2006/main">
              <a:ext uri="{FF2B5EF4-FFF2-40B4-BE49-F238E27FC236}">
                <a16:creationId xmlns:a16="http://schemas.microsoft.com/office/drawing/2014/main" id="{98D60AFF-4D4A-41FB-AA91-421CFF1C95A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17" name="008 / 100">
            <a:extLst xmlns:a="http://schemas.openxmlformats.org/drawingml/2006/main">
              <a:ext uri="{FF2B5EF4-FFF2-40B4-BE49-F238E27FC236}">
                <a16:creationId xmlns:a16="http://schemas.microsoft.com/office/drawing/2014/main" id="{9E6B7BC9-B679-4033-B2A1-C776B5F8446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008 / 100</a:t>
            </a:r>
          </a:p>
        </p:txBody>
      </p:sp>
    </p:spTree>
    <p:extLst>
      <p:ext uri="{BB962C8B-B14F-4D97-AF65-F5344CB8AC3E}">
        <p14:creationId xmlns:p14="http://schemas.microsoft.com/office/powerpoint/2010/main" val="59561134"/>
      </p:ext>
    </p:extLst>
  </p:cSld>
</p:sld>
</file>

<file path=ppt/slides/slide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1 · L’IDÉE ESSENTIELLE">
            <a:extLst xmlns:a="http://schemas.openxmlformats.org/drawingml/2006/main">
              <a:ext uri="{FF2B5EF4-FFF2-40B4-BE49-F238E27FC236}">
                <a16:creationId xmlns:a16="http://schemas.microsoft.com/office/drawing/2014/main" id="{DE8AC013-AD54-4719-AD10-61BDC3F6DE5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N01 · L’IDÉE ESSENTIELLE</a:t>
            </a:r>
          </a:p>
        </p:txBody>
      </p:sp>
      <p:sp>
        <p:nvSpPr>
          <p:cNvPr id="2" name="Classeur, feuille, cellule et plage">
            <a:extLst xmlns:a="http://schemas.openxmlformats.org/drawingml/2006/main">
              <a:ext uri="{FF2B5EF4-FFF2-40B4-BE49-F238E27FC236}">
                <a16:creationId xmlns:a16="http://schemas.microsoft.com/office/drawing/2014/main" id="{268B039E-5AFE-46D1-97DA-57A8ADDD950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Classeur, feuille, cellule et plage</a:t>
            </a:r>
          </a:p>
        </p:txBody>
      </p:sp>
      <p:graphicFrame>
        <p:nvGraphicFramePr>
          <p:cNvPr id="9" name=""/>
          <p:cNvGraphicFramePr/>
          <p:nvPr/>
        </p:nvGraphicFramePr>
        <p:xfrm>
          <a:off xmlns:a="http://schemas.openxmlformats.org/drawingml/2006/main" x="609600" y="2105025"/>
          <a:ext xmlns:a="http://schemas.openxmlformats.org/drawingml/2006/main" cx="10972800" cy="3590925"/>
        </p:xfrm>
        <a:graphic xmlns:a="http://schemas.openxmlformats.org/drawingml/2006/main">
          <a:graphicData uri="http://schemas.openxmlformats.org/drawingml/2006/table">
            <a:tbl>
              <a:tblPr/>
              <a:tblGrid>
                <a:gridCol w="2667000"/>
                <a:gridCol w="8305800"/>
              </a:tblGrid>
              <a:tr h="598488">
                <a:tc>
                  <a:txBody>
                    <a:bodyPr wrap="square" lIns="152400" tIns="76200" rIns="152400" bIns="76200">
                      <a:noAutofit/>
                    </a:bodyPr>
                    <a:lstStyle/>
                    <a:p>
                      <a:pPr algn="l"/>
                      <a:r>
                        <a:rPr sz="1800" b="1">
                          <a:solidFill>
                            <a:srgbClr val="FFFFFF"/>
                          </a:solidFill>
                          <a:latin typeface="DejaVu Sans"/>
                          <a:ea typeface="DejaVu Sans"/>
                          <a:cs typeface="DejaVu Sans"/>
                        </a:rPr>
                        <a:t>Mot à connaître</a:t>
                      </a:r>
                    </a:p>
                  </a:txBody>
                  <a:tcPr marL="91440" marR="91440" marT="45720" marB="45720" anchor="ctr">
                    <a:solidFill>
                      <a:srgbClr val="176A50"/>
                    </a:solidFill>
                  </a:tcPr>
                </a:tc>
                <a:tc>
                  <a:txBody>
                    <a:bodyPr wrap="square" lIns="152400" tIns="76200" rIns="152400" bIns="76200">
                      <a:noAutofit/>
                    </a:bodyPr>
                    <a:lstStyle/>
                    <a:p>
                      <a:pPr algn="l"/>
                      <a:r>
                        <a:rPr sz="1800" b="1">
                          <a:solidFill>
                            <a:srgbClr val="FFFFFF"/>
                          </a:solidFill>
                          <a:latin typeface="DejaVu Sans"/>
                          <a:ea typeface="DejaVu Sans"/>
                          <a:cs typeface="DejaVu Sans"/>
                        </a:rPr>
                        <a:t>Définition</a:t>
                      </a:r>
                    </a:p>
                  </a:txBody>
                  <a:tcPr marL="91440" marR="91440" marT="45720" marB="45720" anchor="ctr">
                    <a:solidFill>
                      <a:srgbClr val="176A50"/>
                    </a:solidFill>
                  </a:tcPr>
                </a:tc>
              </a:tr>
              <a:tr h="598488">
                <a:tc>
                  <a:txBody>
                    <a:bodyPr wrap="square" lIns="152400" tIns="76200" rIns="152400" bIns="76200">
                      <a:noAutofit/>
                    </a:bodyPr>
                    <a:lstStyle/>
                    <a:p>
                      <a:pPr algn="l"/>
                      <a:r>
                        <a:rPr sz="1875" b="0">
                          <a:solidFill>
                            <a:srgbClr val="16392F"/>
                          </a:solidFill>
                          <a:latin typeface="DejaVu Sans"/>
                          <a:ea typeface="DejaVu Sans"/>
                          <a:cs typeface="DejaVu Sans"/>
                        </a:rPr>
                        <a:t>Classeur</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Le fichier Excel qui contient une ou plusieurs feuilles.</a:t>
                      </a:r>
                    </a:p>
                  </a:txBody>
                  <a:tcPr marL="91440" marR="91440" marT="45720" marB="45720" anchor="ctr">
                    <a:solidFill>
                      <a:srgbClr val="FFFFFF"/>
                    </a:solidFill>
                  </a:tcPr>
                </a:tc>
              </a:tr>
              <a:tr h="598488">
                <a:tc>
                  <a:txBody>
                    <a:bodyPr wrap="square" lIns="152400" tIns="76200" rIns="152400" bIns="76200">
                      <a:noAutofit/>
                    </a:bodyPr>
                    <a:lstStyle/>
                    <a:p>
                      <a:pPr algn="l"/>
                      <a:r>
                        <a:rPr sz="1875" b="0">
                          <a:solidFill>
                            <a:srgbClr val="16392F"/>
                          </a:solidFill>
                          <a:latin typeface="DejaVu Sans"/>
                          <a:ea typeface="DejaVu Sans"/>
                          <a:cs typeface="DejaVu Sans"/>
                        </a:rPr>
                        <a:t>Feuille</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Une grille organisée en lignes et en colonnes.</a:t>
                      </a:r>
                    </a:p>
                  </a:txBody>
                  <a:tcPr marL="91440" marR="91440" marT="45720" marB="45720" anchor="ctr">
                    <a:solidFill>
                      <a:srgbClr val="F0F4EE"/>
                    </a:solidFill>
                  </a:tcPr>
                </a:tc>
              </a:tr>
              <a:tr h="598488">
                <a:tc>
                  <a:txBody>
                    <a:bodyPr wrap="square" lIns="152400" tIns="76200" rIns="152400" bIns="76200">
                      <a:noAutofit/>
                    </a:bodyPr>
                    <a:lstStyle/>
                    <a:p>
                      <a:pPr algn="l"/>
                      <a:r>
                        <a:rPr sz="1875" b="0">
                          <a:solidFill>
                            <a:srgbClr val="16392F"/>
                          </a:solidFill>
                          <a:latin typeface="DejaVu Sans"/>
                          <a:ea typeface="DejaVu Sans"/>
                          <a:cs typeface="DejaVu Sans"/>
                        </a:rPr>
                        <a:t>Cellule</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La case à l’intersection d’une ligne et d’une colonne.</a:t>
                      </a:r>
                    </a:p>
                  </a:txBody>
                  <a:tcPr marL="91440" marR="91440" marT="45720" marB="45720" anchor="ctr">
                    <a:solidFill>
                      <a:srgbClr val="FFFFFF"/>
                    </a:solidFill>
                  </a:tcPr>
                </a:tc>
              </a:tr>
              <a:tr h="598488">
                <a:tc>
                  <a:txBody>
                    <a:bodyPr wrap="square" lIns="152400" tIns="76200" rIns="152400" bIns="76200">
                      <a:noAutofit/>
                    </a:bodyPr>
                    <a:lstStyle/>
                    <a:p>
                      <a:pPr algn="l"/>
                      <a:r>
                        <a:rPr sz="1875" b="0">
                          <a:solidFill>
                            <a:srgbClr val="16392F"/>
                          </a:solidFill>
                          <a:latin typeface="DejaVu Sans"/>
                          <a:ea typeface="DejaVu Sans"/>
                          <a:cs typeface="DejaVu Sans"/>
                        </a:rPr>
                        <a:t>Adresse</a:t>
                      </a:r>
                    </a:p>
                  </a:txBody>
                  <a:tcPr marL="91440" marR="91440" marT="45720" marB="45720" anchor="ctr">
                    <a:solidFill>
                      <a:srgbClr val="F0F4EE"/>
                    </a:solidFill>
                  </a:tcPr>
                </a:tc>
                <a:tc>
                  <a:txBody>
                    <a:bodyPr wrap="square" lIns="152400" tIns="76200" rIns="152400" bIns="76200">
                      <a:noAutofit/>
                    </a:bodyPr>
                    <a:lstStyle/>
                    <a:p>
                      <a:pPr algn="l"/>
                      <a:r>
                        <a:rPr sz="1875" b="0">
                          <a:solidFill>
                            <a:srgbClr val="16392F"/>
                          </a:solidFill>
                          <a:latin typeface="DejaVu Sans"/>
                          <a:ea typeface="DejaVu Sans"/>
                          <a:cs typeface="DejaVu Sans"/>
                        </a:rPr>
                        <a:t>Le nom d’une cellule : lettre de colonne et numéro de ligne.</a:t>
                      </a:r>
                    </a:p>
                  </a:txBody>
                  <a:tcPr marL="91440" marR="91440" marT="45720" marB="45720" anchor="ctr">
                    <a:solidFill>
                      <a:srgbClr val="F0F4EE"/>
                    </a:solidFill>
                  </a:tcPr>
                </a:tc>
              </a:tr>
              <a:tr h="598488">
                <a:tc>
                  <a:txBody>
                    <a:bodyPr wrap="square" lIns="152400" tIns="76200" rIns="152400" bIns="76200">
                      <a:noAutofit/>
                    </a:bodyPr>
                    <a:lstStyle/>
                    <a:p>
                      <a:pPr algn="l"/>
                      <a:r>
                        <a:rPr sz="1875" b="0">
                          <a:solidFill>
                            <a:srgbClr val="16392F"/>
                          </a:solidFill>
                          <a:latin typeface="DejaVu Sans"/>
                          <a:ea typeface="DejaVu Sans"/>
                          <a:cs typeface="DejaVu Sans"/>
                        </a:rPr>
                        <a:t>Plage</a:t>
                      </a:r>
                    </a:p>
                  </a:txBody>
                  <a:tcPr marL="91440" marR="91440" marT="45720" marB="45720" anchor="ctr">
                    <a:solidFill>
                      <a:srgbClr val="FFFFFF"/>
                    </a:solidFill>
                  </a:tcPr>
                </a:tc>
                <a:tc>
                  <a:txBody>
                    <a:bodyPr wrap="square" lIns="152400" tIns="76200" rIns="152400" bIns="76200">
                      <a:noAutofit/>
                    </a:bodyPr>
                    <a:lstStyle/>
                    <a:p>
                      <a:pPr algn="l"/>
                      <a:r>
                        <a:rPr sz="1875" b="0">
                          <a:solidFill>
                            <a:srgbClr val="16392F"/>
                          </a:solidFill>
                          <a:latin typeface="DejaVu Sans"/>
                          <a:ea typeface="DejaVu Sans"/>
                          <a:cs typeface="DejaVu Sans"/>
                        </a:rPr>
                        <a:t>Un ensemble de cellules sélectionnées.</a:t>
                      </a:r>
                    </a:p>
                  </a:txBody>
                  <a:tcPr marL="91440" marR="91440" marT="45720" marB="45720" anchor="ctr">
                    <a:solidFill>
                      <a:srgbClr val="FFFFFF"/>
                    </a:solidFill>
                  </a:tcPr>
                </a:tc>
              </a:tr>
            </a:tbl>
          </a:graphicData>
        </a:graphic>
      </p:graphicFrame>
      <p:sp>
        <p:nvSpPr>
          <p:cNvPr id="4" name="Les colonnes portent des lettres et les ligne">
            <a:extLst xmlns:a="http://schemas.openxmlformats.org/drawingml/2006/main">
              <a:ext uri="{FF2B5EF4-FFF2-40B4-BE49-F238E27FC236}">
                <a16:creationId xmlns:a16="http://schemas.microsoft.com/office/drawing/2014/main" id="{5413253B-A3C1-489F-9276-DB7073EE90DC}"/>
              </a:ext>
            </a:extLst>
          </p:cNvPr>
          <p:cNvSpPr>
            <a:spLocks xmlns:a="http://schemas.openxmlformats.org/drawingml/2006/main" noGrp="1"/>
          </p:cNvSpPr>
          <p:nvPr/>
        </p:nvSpPr>
        <p:spPr>
          <a:xfrm xmlns:a="http://schemas.openxmlformats.org/drawingml/2006/main">
            <a:off x="609600" y="59340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Les colonnes portent des lettres et les lignes des numéros.</a:t>
            </a:r>
          </a:p>
        </p:txBody>
      </p:sp>
      <p:sp>
        <p:nvSpPr>
          <p:cNvPr id="5" name="N01 • Budget • Explication">
            <a:extLst xmlns:a="http://schemas.openxmlformats.org/drawingml/2006/main">
              <a:ext uri="{FF2B5EF4-FFF2-40B4-BE49-F238E27FC236}">
                <a16:creationId xmlns:a16="http://schemas.microsoft.com/office/drawing/2014/main" id="{64FB8FDC-CE82-4241-B541-AEF26754F3C7}"/>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N01 • Budget • Explication</a:t>
            </a:r>
          </a:p>
        </p:txBody>
      </p:sp>
      <p:sp>
        <p:nvSpPr>
          <p:cNvPr id="6" name="009 / 100">
            <a:extLst xmlns:a="http://schemas.openxmlformats.org/drawingml/2006/main">
              <a:ext uri="{FF2B5EF4-FFF2-40B4-BE49-F238E27FC236}">
                <a16:creationId xmlns:a16="http://schemas.microsoft.com/office/drawing/2014/main" id="{D9E6ACE8-7278-4C9C-83A6-F9FD882CF01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009 / 100</a:t>
            </a:r>
          </a:p>
        </p:txBody>
      </p:sp>
    </p:spTree>
    <p:extLst>
      <p:ext uri="{BB962C8B-B14F-4D97-AF65-F5344CB8AC3E}">
        <p14:creationId xmlns:p14="http://schemas.microsoft.com/office/powerpoint/2010/main" val="1681847809"/>
      </p:ext>
    </p:extLst>
  </p:cSld>
</p:sld>
</file>

<file path=ppt/slides/slide1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1 · EXEMPLE EXPLIQUÉ">
            <a:extLst xmlns:a="http://schemas.openxmlformats.org/drawingml/2006/main">
              <a:ext uri="{FF2B5EF4-FFF2-40B4-BE49-F238E27FC236}">
                <a16:creationId xmlns:a16="http://schemas.microsoft.com/office/drawing/2014/main" id="{12FD5C20-654E-4EA0-BB99-1FB17D78019D}"/>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N01 · EXEMPLE EXPLIQUÉ</a:t>
            </a:r>
          </a:p>
        </p:txBody>
      </p:sp>
      <p:sp>
        <p:nvSpPr>
          <p:cNvPr id="2" name="L’adresse d’une cellule et d’une plage">
            <a:extLst xmlns:a="http://schemas.openxmlformats.org/drawingml/2006/main">
              <a:ext uri="{FF2B5EF4-FFF2-40B4-BE49-F238E27FC236}">
                <a16:creationId xmlns:a16="http://schemas.microsoft.com/office/drawing/2014/main" id="{4D8D8FFE-1FE3-488C-AC6C-F3F14171DE8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L’adresse d’une cellule et d’une plage</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1809750"/>
                <a:gridCol w="4095750"/>
                <a:gridCol w="50673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Écriture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Lecture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Signification</a:t>
                      </a:r>
                    </a:p>
                  </a:txBody>
                  <a:tcPr marL="91440" marR="91440" marT="45720" marB="45720" anchor="ctr">
                    <a:solidFill>
                      <a:srgbClr val="176A50"/>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C9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Colonne C, ligne 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Une seule cellule</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B7:C9</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De B7 à C9 incluses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 rectangle de 6 cellules</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A7:A14</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De A7 à A14 incluses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8 cellules de la colonne A</a:t>
                      </a:r>
                    </a:p>
                  </a:txBody>
                  <a:tcPr marL="91440" marR="91440" marT="45720" marB="45720" anchor="ctr">
                    <a:solidFill>
                      <a:srgbClr val="FFFFFF"/>
                    </a:solidFill>
                  </a:tcPr>
                </a:tc>
              </a:tr>
            </a:tbl>
          </a:graphicData>
        </a:graphic>
      </p:graphicFrame>
      <p:sp>
        <p:nvSpPr>
          <p:cNvPr id="4" name="L’adresse indique une position. Le signe : re">
            <a:extLst xmlns:a="http://schemas.openxmlformats.org/drawingml/2006/main">
              <a:ext uri="{FF2B5EF4-FFF2-40B4-BE49-F238E27FC236}">
                <a16:creationId xmlns:a16="http://schemas.microsoft.com/office/drawing/2014/main" id="{C7617C58-FE97-457C-9B8E-0ABCF4006BE2}"/>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L’adresse indique une position. Le signe : relie les deux coins d’une plage.</a:t>
            </a:r>
          </a:p>
        </p:txBody>
      </p:sp>
      <p:sp>
        <p:nvSpPr>
          <p:cNvPr id="5" name="N01 • Budget • Exemple">
            <a:extLst xmlns:a="http://schemas.openxmlformats.org/drawingml/2006/main">
              <a:ext uri="{FF2B5EF4-FFF2-40B4-BE49-F238E27FC236}">
                <a16:creationId xmlns:a16="http://schemas.microsoft.com/office/drawing/2014/main" id="{6AD95D8E-F559-44BB-87DE-E98CCBF636AB}"/>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N01 • Budget • Exemple</a:t>
            </a:r>
          </a:p>
        </p:txBody>
      </p:sp>
      <p:sp>
        <p:nvSpPr>
          <p:cNvPr id="6" name="010 / 100">
            <a:extLst xmlns:a="http://schemas.openxmlformats.org/drawingml/2006/main">
              <a:ext uri="{FF2B5EF4-FFF2-40B4-BE49-F238E27FC236}">
                <a16:creationId xmlns:a16="http://schemas.microsoft.com/office/drawing/2014/main" id="{062A9FD3-E578-4561-8364-CDBC332ED70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010 / 100</a:t>
            </a:r>
          </a:p>
        </p:txBody>
      </p:sp>
    </p:spTree>
    <p:extLst>
      <p:ext uri="{BB962C8B-B14F-4D97-AF65-F5344CB8AC3E}">
        <p14:creationId xmlns:p14="http://schemas.microsoft.com/office/powerpoint/2010/main" val="510333939"/>
      </p:ext>
    </p:extLst>
  </p:cSld>
</p:sld>
</file>

<file path=ppt/slides/slide1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1 · CLASSEUR, FEUILLE, CELLULE ET PLAGE">
            <a:extLst xmlns:a="http://schemas.openxmlformats.org/drawingml/2006/main">
              <a:ext uri="{FF2B5EF4-FFF2-40B4-BE49-F238E27FC236}">
                <a16:creationId xmlns:a16="http://schemas.microsoft.com/office/drawing/2014/main" id="{31392543-B93E-4E2B-8A7D-4EF3879523E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N01 · CLASSEUR, FEUILLE, CELLULE ET PLAGE</a:t>
            </a:r>
          </a:p>
        </p:txBody>
      </p:sp>
      <p:sp>
        <p:nvSpPr>
          <p:cNvPr id="2" name="La démonstration dans Excel">
            <a:extLst xmlns:a="http://schemas.openxmlformats.org/drawingml/2006/main">
              <a:ext uri="{FF2B5EF4-FFF2-40B4-BE49-F238E27FC236}">
                <a16:creationId xmlns:a16="http://schemas.microsoft.com/office/drawing/2014/main" id="{244AF16B-FF0D-4C3D-8E4F-0ACBDE0C8D2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D150328C-8AA8-44CB-BADF-0615502D047E}"/>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Ouvrir la feuille Budget.">
            <a:extLst xmlns:a="http://schemas.openxmlformats.org/drawingml/2006/main">
              <a:ext uri="{FF2B5EF4-FFF2-40B4-BE49-F238E27FC236}">
                <a16:creationId xmlns:a16="http://schemas.microsoft.com/office/drawing/2014/main" id="{6572B1AA-CF51-48A3-8E4F-9C6AAC7C8608}"/>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Ouvrir la feuille Budget.</a:t>
            </a:r>
          </a:p>
        </p:txBody>
      </p:sp>
      <p:sp>
        <p:nvSpPr>
          <p:cNvPr id="5" name="02">
            <a:extLst xmlns:a="http://schemas.openxmlformats.org/drawingml/2006/main">
              <a:ext uri="{FF2B5EF4-FFF2-40B4-BE49-F238E27FC236}">
                <a16:creationId xmlns:a16="http://schemas.microsoft.com/office/drawing/2014/main" id="{AC2298B0-99E3-47BC-B196-5CB99F2B75CC}"/>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Cliquer sur C9 et lire l’adresse dans la zone">
            <a:extLst xmlns:a="http://schemas.openxmlformats.org/drawingml/2006/main">
              <a:ext uri="{FF2B5EF4-FFF2-40B4-BE49-F238E27FC236}">
                <a16:creationId xmlns:a16="http://schemas.microsoft.com/office/drawing/2014/main" id="{3C34C2F3-9BD6-474F-92F9-40CD2EDF7420}"/>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Cliquer sur C9 et lire l’adresse dans la zone Nom.</a:t>
            </a:r>
          </a:p>
        </p:txBody>
      </p:sp>
      <p:sp>
        <p:nvSpPr>
          <p:cNvPr id="7" name="03">
            <a:extLst xmlns:a="http://schemas.openxmlformats.org/drawingml/2006/main">
              <a:ext uri="{FF2B5EF4-FFF2-40B4-BE49-F238E27FC236}">
                <a16:creationId xmlns:a16="http://schemas.microsoft.com/office/drawing/2014/main" id="{D42CBA9F-B040-4B0B-AB5F-EB33CA83701C}"/>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Sélectionner B7:C9, puis enregistrer une copi">
            <a:extLst xmlns:a="http://schemas.openxmlformats.org/drawingml/2006/main">
              <a:ext uri="{FF2B5EF4-FFF2-40B4-BE49-F238E27FC236}">
                <a16:creationId xmlns:a16="http://schemas.microsoft.com/office/drawing/2014/main" id="{9D7156DF-5EB0-4D27-B7C3-59A52C0F6CF4}"/>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Sélectionner B7:C9, puis enregistrer une copie personnelle.</a:t>
            </a:r>
          </a:p>
        </p:txBody>
      </p:sp>
      <p:sp>
        <p:nvSpPr>
          <p:cNvPr id="9" name="À SAISIR OU À VÉRIFIER">
            <a:extLst xmlns:a="http://schemas.openxmlformats.org/drawingml/2006/main">
              <a:ext uri="{FF2B5EF4-FFF2-40B4-BE49-F238E27FC236}">
                <a16:creationId xmlns:a16="http://schemas.microsoft.com/office/drawing/2014/main" id="{0E5F4276-1D51-4104-BD44-69600FDE0260}"/>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B7:C9">
            <a:extLst xmlns:a="http://schemas.openxmlformats.org/drawingml/2006/main">
              <a:ext uri="{FF2B5EF4-FFF2-40B4-BE49-F238E27FC236}">
                <a16:creationId xmlns:a16="http://schemas.microsoft.com/office/drawing/2014/main" id="{773E5294-1A50-4F2C-A21C-2F2F7C728DE3}"/>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B7:C9</a:t>
            </a:r>
          </a:p>
        </p:txBody>
      </p:sp>
      <p:sp>
        <p:nvSpPr>
          <p:cNvPr id="11" name="Feuille : Budget">
            <a:extLst xmlns:a="http://schemas.openxmlformats.org/drawingml/2006/main">
              <a:ext uri="{FF2B5EF4-FFF2-40B4-BE49-F238E27FC236}">
                <a16:creationId xmlns:a16="http://schemas.microsoft.com/office/drawing/2014/main" id="{6F251F7A-0FDA-42BC-A1D9-A018C65EA511}"/>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1 • Budget • Démonstration">
            <a:extLst xmlns:a="http://schemas.openxmlformats.org/drawingml/2006/main">
              <a:ext uri="{FF2B5EF4-FFF2-40B4-BE49-F238E27FC236}">
                <a16:creationId xmlns:a16="http://schemas.microsoft.com/office/drawing/2014/main" id="{13A4652A-A362-43BC-ACF1-E60A7FE05552}"/>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N01 • Budget • Démonstration</a:t>
            </a:r>
          </a:p>
        </p:txBody>
      </p:sp>
      <p:sp>
        <p:nvSpPr>
          <p:cNvPr id="13" name="011 / 100">
            <a:extLst xmlns:a="http://schemas.openxmlformats.org/drawingml/2006/main">
              <a:ext uri="{FF2B5EF4-FFF2-40B4-BE49-F238E27FC236}">
                <a16:creationId xmlns:a16="http://schemas.microsoft.com/office/drawing/2014/main" id="{68FD315A-542D-4F17-A1BB-5E55911CA57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011 / 100</a:t>
            </a:r>
          </a:p>
        </p:txBody>
      </p:sp>
    </p:spTree>
    <p:extLst>
      <p:ext uri="{BB962C8B-B14F-4D97-AF65-F5344CB8AC3E}">
        <p14:creationId xmlns:p14="http://schemas.microsoft.com/office/powerpoint/2010/main" val="163194087"/>
      </p:ext>
    </p:extLst>
  </p:cSld>
</p:sld>
</file>

<file path=ppt/slides/slide1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1 · TRAVAIL INDIVIDUEL · 9 MINUTES">
            <a:extLst xmlns:a="http://schemas.openxmlformats.org/drawingml/2006/main">
              <a:ext uri="{FF2B5EF4-FFF2-40B4-BE49-F238E27FC236}">
                <a16:creationId xmlns:a16="http://schemas.microsoft.com/office/drawing/2014/main" id="{9C3F18E7-C456-440D-8D20-6EE2476768B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N01 · TRAVAIL INDIVIDUEL · 9 MINUTES</a:t>
            </a:r>
          </a:p>
        </p:txBody>
      </p:sp>
      <p:sp>
        <p:nvSpPr>
          <p:cNvPr id="2" name="La manipulation à réaliser">
            <a:extLst xmlns:a="http://schemas.openxmlformats.org/drawingml/2006/main">
              <a:ext uri="{FF2B5EF4-FFF2-40B4-BE49-F238E27FC236}">
                <a16:creationId xmlns:a16="http://schemas.microsoft.com/office/drawing/2014/main" id="{DB6BA0A6-8B74-486F-BAB2-5E1AA73BF90F}"/>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900100EF-DA08-48B0-BC33-5E216D94CDC1}"/>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Enregistrer Excel_Nom_Prenom.xlsx.">
            <a:extLst xmlns:a="http://schemas.openxmlformats.org/drawingml/2006/main">
              <a:ext uri="{FF2B5EF4-FFF2-40B4-BE49-F238E27FC236}">
                <a16:creationId xmlns:a16="http://schemas.microsoft.com/office/drawing/2014/main" id="{0E23BB74-1136-48FB-86D8-830E1DB6FB7D}"/>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Enregistrer Excel_Nom_Prenom.xlsx.</a:t>
            </a:r>
          </a:p>
        </p:txBody>
      </p:sp>
      <p:sp>
        <p:nvSpPr>
          <p:cNvPr id="5" name="02">
            <a:extLst xmlns:a="http://schemas.openxmlformats.org/drawingml/2006/main">
              <a:ext uri="{FF2B5EF4-FFF2-40B4-BE49-F238E27FC236}">
                <a16:creationId xmlns:a16="http://schemas.microsoft.com/office/drawing/2014/main" id="{EFDC4BBF-074A-4878-A434-ED33BA5D1D67}"/>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Retrouver le prix du transport et noter son a">
            <a:extLst xmlns:a="http://schemas.openxmlformats.org/drawingml/2006/main">
              <a:ext uri="{FF2B5EF4-FFF2-40B4-BE49-F238E27FC236}">
                <a16:creationId xmlns:a16="http://schemas.microsoft.com/office/drawing/2014/main" id="{B0A2F301-A54E-43CA-B8C3-1E8796774D38}"/>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Retrouver le prix du transport et noter son adresse.</a:t>
            </a:r>
          </a:p>
        </p:txBody>
      </p:sp>
      <p:sp>
        <p:nvSpPr>
          <p:cNvPr id="7" name="03">
            <a:extLst xmlns:a="http://schemas.openxmlformats.org/drawingml/2006/main">
              <a:ext uri="{FF2B5EF4-FFF2-40B4-BE49-F238E27FC236}">
                <a16:creationId xmlns:a16="http://schemas.microsoft.com/office/drawing/2014/main" id="{44DB6810-F15D-4C58-8026-F2A24648606F}"/>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Sélectionner les postes, puis les quantités e">
            <a:extLst xmlns:a="http://schemas.openxmlformats.org/drawingml/2006/main">
              <a:ext uri="{FF2B5EF4-FFF2-40B4-BE49-F238E27FC236}">
                <a16:creationId xmlns:a16="http://schemas.microsoft.com/office/drawing/2014/main" id="{263F015D-DFD2-4182-A14A-43EC8DB2B492}"/>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Sélectionner les postes, puis les quantités et les prix.</a:t>
            </a:r>
          </a:p>
        </p:txBody>
      </p:sp>
      <p:sp>
        <p:nvSpPr>
          <p:cNvPr id="9" name="PRODUCTION ATTENDUE">
            <a:extLst xmlns:a="http://schemas.openxmlformats.org/drawingml/2006/main">
              <a:ext uri="{FF2B5EF4-FFF2-40B4-BE49-F238E27FC236}">
                <a16:creationId xmlns:a16="http://schemas.microsoft.com/office/drawing/2014/main" id="{FE6A7DED-B771-403D-B58B-244821A210FD}"/>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fichier personnel et deux plages correctem">
            <a:extLst xmlns:a="http://schemas.openxmlformats.org/drawingml/2006/main">
              <a:ext uri="{FF2B5EF4-FFF2-40B4-BE49-F238E27FC236}">
                <a16:creationId xmlns:a16="http://schemas.microsoft.com/office/drawing/2014/main" id="{29EBCD7C-5BBE-4C45-A09A-494AE02FEF65}"/>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fichier personnel et deux plages correctement sélectionnées.</a:t>
            </a:r>
          </a:p>
        </p:txBody>
      </p:sp>
      <p:sp>
        <p:nvSpPr>
          <p:cNvPr id="11" name="N01 • Budget • Manipulation">
            <a:extLst xmlns:a="http://schemas.openxmlformats.org/drawingml/2006/main">
              <a:ext uri="{FF2B5EF4-FFF2-40B4-BE49-F238E27FC236}">
                <a16:creationId xmlns:a16="http://schemas.microsoft.com/office/drawing/2014/main" id="{DB4256A4-266B-4E11-A554-29DCB9F62DB7}"/>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N01 • Budget • Manipulation</a:t>
            </a:r>
          </a:p>
        </p:txBody>
      </p:sp>
      <p:sp>
        <p:nvSpPr>
          <p:cNvPr id="12" name="012 / 100">
            <a:extLst xmlns:a="http://schemas.openxmlformats.org/drawingml/2006/main">
              <a:ext uri="{FF2B5EF4-FFF2-40B4-BE49-F238E27FC236}">
                <a16:creationId xmlns:a16="http://schemas.microsoft.com/office/drawing/2014/main" id="{006B7DBE-605B-439C-9292-17606E23089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012 / 100</a:t>
            </a:r>
          </a:p>
        </p:txBody>
      </p:sp>
    </p:spTree>
    <p:extLst>
      <p:ext uri="{BB962C8B-B14F-4D97-AF65-F5344CB8AC3E}">
        <p14:creationId xmlns:p14="http://schemas.microsoft.com/office/powerpoint/2010/main" val="658921824"/>
      </p:ext>
    </p:extLst>
  </p:cSld>
</p:sld>
</file>

<file path=ppt/slides/slide1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1 · CORRECTION ET CONSOLIDATION">
            <a:extLst xmlns:a="http://schemas.openxmlformats.org/drawingml/2006/main">
              <a:ext uri="{FF2B5EF4-FFF2-40B4-BE49-F238E27FC236}">
                <a16:creationId xmlns:a16="http://schemas.microsoft.com/office/drawing/2014/main" id="{C715666C-FA0E-400D-9508-B9A93145630E}"/>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N01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80890D9E-BF9B-47A8-82BF-5E63CEB181F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2876550"/>
        </p:xfrm>
        <a:graphic xmlns:a="http://schemas.openxmlformats.org/drawingml/2006/main">
          <a:graphicData uri="http://schemas.openxmlformats.org/drawingml/2006/table">
            <a:tbl>
              <a:tblPr/>
              <a:tblGrid>
                <a:gridCol w="4095750"/>
                <a:gridCol w="6877050"/>
              </a:tblGrid>
              <a:tr h="719138">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Prix du transport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C9 = 6 MAD</a:t>
                      </a:r>
                    </a:p>
                  </a:txBody>
                  <a:tcPr marL="91440" marR="91440" marT="45720" marB="45720" anchor="ctr">
                    <a:solidFill>
                      <a:srgbClr val="FFFFFF"/>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Postes de dépense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A7:A14</a:t>
                      </a:r>
                    </a:p>
                  </a:txBody>
                  <a:tcPr marL="91440" marR="91440" marT="45720" marB="45720" anchor="ctr">
                    <a:solidFill>
                      <a:srgbClr val="F0F4EE"/>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Quantités et prix</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B7:C14</a:t>
                      </a:r>
                    </a:p>
                  </a:txBody>
                  <a:tcPr marL="91440" marR="91440" marT="45720" marB="45720" anchor="ctr">
                    <a:solidFill>
                      <a:srgbClr val="FFFFFF"/>
                    </a:solidFill>
                  </a:tcPr>
                </a:tc>
              </a:tr>
            </a:tbl>
          </a:graphicData>
        </a:graphic>
      </p:graphicFrame>
      <p:sp>
        <p:nvSpPr>
          <p:cNvPr id="4" name="À RETENIR">
            <a:extLst xmlns:a="http://schemas.openxmlformats.org/drawingml/2006/main">
              <a:ext uri="{FF2B5EF4-FFF2-40B4-BE49-F238E27FC236}">
                <a16:creationId xmlns:a16="http://schemas.microsoft.com/office/drawing/2014/main" id="{7A178D26-9171-4CE3-BD85-339EA5F56A46}"/>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L’adresse décrit la position. La barre de for">
            <a:extLst xmlns:a="http://schemas.openxmlformats.org/drawingml/2006/main">
              <a:ext uri="{FF2B5EF4-FFF2-40B4-BE49-F238E27FC236}">
                <a16:creationId xmlns:a16="http://schemas.microsoft.com/office/drawing/2014/main" id="{B06029F6-9FDE-4FD2-9AEC-16B04AEA03DA}"/>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L’adresse décrit la position. La barre de formule montre le contenu.</a:t>
            </a:r>
          </a:p>
        </p:txBody>
      </p:sp>
      <p:sp>
        <p:nvSpPr>
          <p:cNvPr id="6" name="N01 • Budget • Correction">
            <a:extLst xmlns:a="http://schemas.openxmlformats.org/drawingml/2006/main">
              <a:ext uri="{FF2B5EF4-FFF2-40B4-BE49-F238E27FC236}">
                <a16:creationId xmlns:a16="http://schemas.microsoft.com/office/drawing/2014/main" id="{937D728C-4D26-435C-B868-EC0A7606A13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N01 • Budget • Correction</a:t>
            </a:r>
          </a:p>
        </p:txBody>
      </p:sp>
      <p:sp>
        <p:nvSpPr>
          <p:cNvPr id="7" name="013 / 100">
            <a:extLst xmlns:a="http://schemas.openxmlformats.org/drawingml/2006/main">
              <a:ext uri="{FF2B5EF4-FFF2-40B4-BE49-F238E27FC236}">
                <a16:creationId xmlns:a16="http://schemas.microsoft.com/office/drawing/2014/main" id="{BF3448B7-DC29-443E-AFA4-84B85D301A6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013 / 100</a:t>
            </a:r>
          </a:p>
        </p:txBody>
      </p:sp>
    </p:spTree>
    <p:extLst>
      <p:ext uri="{BB962C8B-B14F-4D97-AF65-F5344CB8AC3E}">
        <p14:creationId xmlns:p14="http://schemas.microsoft.com/office/powerpoint/2010/main" val="815981628"/>
      </p:ext>
    </p:extLst>
  </p:cSld>
</p:sld>
</file>

<file path=ppt/slides/slide1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2 · L’IDÉE ESSENTIELLE">
            <a:extLst xmlns:a="http://schemas.openxmlformats.org/drawingml/2006/main">
              <a:ext uri="{FF2B5EF4-FFF2-40B4-BE49-F238E27FC236}">
                <a16:creationId xmlns:a16="http://schemas.microsoft.com/office/drawing/2014/main" id="{38881F12-5946-4122-9057-06EE8B4D30F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N02 · L’IDÉE ESSENTIELLE</a:t>
            </a:r>
          </a:p>
        </p:txBody>
      </p:sp>
      <p:sp>
        <p:nvSpPr>
          <p:cNvPr id="2" name="Les données et les formats">
            <a:extLst xmlns:a="http://schemas.openxmlformats.org/drawingml/2006/main">
              <a:ext uri="{FF2B5EF4-FFF2-40B4-BE49-F238E27FC236}">
                <a16:creationId xmlns:a16="http://schemas.microsoft.com/office/drawing/2014/main" id="{E077A63A-E1C9-4DB4-90C7-A3264249C8F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données et les formats</a:t>
            </a:r>
          </a:p>
        </p:txBody>
      </p:sp>
      <p:sp>
        <p:nvSpPr>
          <p:cNvPr id="3" name="Une cellule contient une donnée ou une formul">
            <a:extLst xmlns:a="http://schemas.openxmlformats.org/drawingml/2006/main">
              <a:ext uri="{FF2B5EF4-FFF2-40B4-BE49-F238E27FC236}">
                <a16:creationId xmlns:a16="http://schemas.microsoft.com/office/drawing/2014/main" id="{E1E9DB93-7D3E-4ACB-BCC8-F03A21829D33}"/>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cellule contient une donnée ou une formule. Le format détermine comment Excel affiche ce contenu.</a:t>
            </a:r>
          </a:p>
        </p:txBody>
      </p:sp>
      <p:sp>
        <p:nvSpPr>
          <p:cNvPr id="4" name="Valeur stockée et format d’affichage">
            <a:extLst xmlns:a="http://schemas.openxmlformats.org/drawingml/2006/main">
              <a:ext uri="{FF2B5EF4-FFF2-40B4-BE49-F238E27FC236}">
                <a16:creationId xmlns:a16="http://schemas.microsoft.com/office/drawing/2014/main" id="{17BB5617-5C7E-4A52-8F93-AA0F924D08D8}"/>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Valeur stockée et format d’affichage</a:t>
            </a:r>
          </a:p>
        </p:txBody>
      </p:sp>
      <p:sp>
        <p:nvSpPr>
          <p:cNvPr id="5" name="Un nombre peut servir à un calcul. Un texte s">
            <a:extLst xmlns:a="http://schemas.openxmlformats.org/drawingml/2006/main">
              <a:ext uri="{FF2B5EF4-FFF2-40B4-BE49-F238E27FC236}">
                <a16:creationId xmlns:a16="http://schemas.microsoft.com/office/drawing/2014/main" id="{E1586451-2213-44EF-B082-4A056E270CEF}"/>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nombre peut servir à un calcul. Un texte sert souvent de libellé.</a:t>
            </a:r>
          </a:p>
        </p:txBody>
      </p:sp>
      <p:sp>
        <p:nvSpPr>
          <p:cNvPr id="6" name="Une date est une valeur qu’Excel affiche dans">
            <a:extLst xmlns:a="http://schemas.openxmlformats.org/drawingml/2006/main">
              <a:ext uri="{FF2B5EF4-FFF2-40B4-BE49-F238E27FC236}">
                <a16:creationId xmlns:a16="http://schemas.microsoft.com/office/drawing/2014/main" id="{AB016761-BEBC-46D4-BAD2-7D060A1861B8}"/>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Une date est une valeur qu’Excel affiche dans un format de date.</a:t>
            </a:r>
          </a:p>
        </p:txBody>
      </p:sp>
      <p:sp>
        <p:nvSpPr>
          <p:cNvPr id="7" name="Les formats Nombre, Monétaire et Pourcentage ">
            <a:extLst xmlns:a="http://schemas.openxmlformats.org/drawingml/2006/main">
              <a:ext uri="{FF2B5EF4-FFF2-40B4-BE49-F238E27FC236}">
                <a16:creationId xmlns:a16="http://schemas.microsoft.com/office/drawing/2014/main" id="{E7D39ADF-9482-4516-8348-C61F2E9EF0B8}"/>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formats Nombre, Monétaire et Pourcentage modifient l’affichage.</a:t>
            </a:r>
          </a:p>
        </p:txBody>
      </p:sp>
      <p:sp>
        <p:nvSpPr>
          <p:cNvPr id="8" name="N02 • Budget • Explication">
            <a:extLst xmlns:a="http://schemas.openxmlformats.org/drawingml/2006/main">
              <a:ext uri="{FF2B5EF4-FFF2-40B4-BE49-F238E27FC236}">
                <a16:creationId xmlns:a16="http://schemas.microsoft.com/office/drawing/2014/main" id="{423956A9-12DB-4BEE-9EF6-9A34D4A322B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N02 • Budget • Explication</a:t>
            </a:r>
          </a:p>
        </p:txBody>
      </p:sp>
      <p:sp>
        <p:nvSpPr>
          <p:cNvPr id="9" name="014 / 100">
            <a:extLst xmlns:a="http://schemas.openxmlformats.org/drawingml/2006/main">
              <a:ext uri="{FF2B5EF4-FFF2-40B4-BE49-F238E27FC236}">
                <a16:creationId xmlns:a16="http://schemas.microsoft.com/office/drawing/2014/main" id="{1BB2453C-5CDF-4315-9676-68DBD744585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014 / 100</a:t>
            </a:r>
          </a:p>
        </p:txBody>
      </p:sp>
    </p:spTree>
    <p:extLst>
      <p:ext uri="{BB962C8B-B14F-4D97-AF65-F5344CB8AC3E}">
        <p14:creationId xmlns:p14="http://schemas.microsoft.com/office/powerpoint/2010/main" val="1356147085"/>
      </p:ext>
    </p:extLst>
  </p:cSld>
</p:sld>
</file>

<file path=ppt/slides/slide1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2 · EXEMPLE EXPLIQUÉ">
            <a:extLst xmlns:a="http://schemas.openxmlformats.org/drawingml/2006/main">
              <a:ext uri="{FF2B5EF4-FFF2-40B4-BE49-F238E27FC236}">
                <a16:creationId xmlns:a16="http://schemas.microsoft.com/office/drawing/2014/main" id="{8DBF4E7E-7071-4C07-9414-1B5AA9BF58C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N02 · EXEMPLE EXPLIQUÉ</a:t>
            </a:r>
          </a:p>
        </p:txBody>
      </p:sp>
      <p:sp>
        <p:nvSpPr>
          <p:cNvPr id="2" name="Une valeur, plusieurs affichages">
            <a:extLst xmlns:a="http://schemas.openxmlformats.org/drawingml/2006/main">
              <a:ext uri="{FF2B5EF4-FFF2-40B4-BE49-F238E27FC236}">
                <a16:creationId xmlns:a16="http://schemas.microsoft.com/office/drawing/2014/main" id="{B869191B-5C5F-4517-825A-34E0B77BF34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Une valeur, plusieurs affichages</a:t>
            </a:r>
          </a:p>
        </p:txBody>
      </p:sp>
      <p:graphicFrame>
        <p:nvGraphicFramePr>
          <p:cNvPr id="9" name=""/>
          <p:cNvGraphicFramePr/>
          <p:nvPr/>
        </p:nvGraphicFramePr>
        <p:xfrm>
          <a:off xmlns:a="http://schemas.openxmlformats.org/drawingml/2006/main" x="609600" y="2114550"/>
          <a:ext xmlns:a="http://schemas.openxmlformats.org/drawingml/2006/main" cx="10972800" cy="3295650"/>
        </p:xfrm>
        <a:graphic xmlns:a="http://schemas.openxmlformats.org/drawingml/2006/main">
          <a:graphicData uri="http://schemas.openxmlformats.org/drawingml/2006/table">
            <a:tbl>
              <a:tblPr/>
              <a:tblGrid>
                <a:gridCol w="3657600"/>
                <a:gridCol w="3657600"/>
                <a:gridCol w="3657600"/>
              </a:tblGrid>
              <a:tr h="659130">
                <a:tc>
                  <a:txBody>
                    <a:bodyPr wrap="square" lIns="152400" tIns="76200" rIns="152400" bIns="76200">
                      <a:noAutofit/>
                    </a:bodyPr>
                    <a:lstStyle/>
                    <a:p>
                      <a:pPr algn="l"/>
                      <a:r>
                        <a:rPr sz="1875" b="1">
                          <a:solidFill>
                            <a:srgbClr val="FFFFFF"/>
                          </a:solidFill>
                          <a:latin typeface="DejaVu Sans"/>
                          <a:ea typeface="DejaVu Sans"/>
                          <a:cs typeface="DejaVu Sans"/>
                        </a:rPr>
                        <a:t>Contenu saisi</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Format</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Affichage</a:t>
                      </a:r>
                    </a:p>
                  </a:txBody>
                  <a:tcPr marL="91440" marR="91440" marT="45720" marB="45720" anchor="ctr">
                    <a:solidFill>
                      <a:srgbClr val="176A50"/>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1800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Nombre, 2 décimales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1 800,00</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0,10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Pourcentage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10 %</a:t>
                      </a:r>
                    </a:p>
                  </a:txBody>
                  <a:tcPr marL="91440" marR="91440" marT="45720" marB="45720" anchor="ctr">
                    <a:solidFill>
                      <a:srgbClr val="F0F4EE"/>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10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Pourcentage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1 000 %</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=1/3</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Nombre, 2 décimales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0,33</a:t>
                      </a:r>
                    </a:p>
                  </a:txBody>
                  <a:tcPr marL="91440" marR="91440" marT="45720" marB="45720" anchor="ctr">
                    <a:solidFill>
                      <a:srgbClr val="F0F4EE"/>
                    </a:solidFill>
                  </a:tcPr>
                </a:tc>
              </a:tr>
            </a:tbl>
          </a:graphicData>
        </a:graphic>
      </p:graphicFrame>
      <p:sp>
        <p:nvSpPr>
          <p:cNvPr id="4" name="Pour 1/3, les calculs suivants utilisent la v">
            <a:extLst xmlns:a="http://schemas.openxmlformats.org/drawingml/2006/main">
              <a:ext uri="{FF2B5EF4-FFF2-40B4-BE49-F238E27FC236}">
                <a16:creationId xmlns:a16="http://schemas.microsoft.com/office/drawing/2014/main" id="{FF413BFC-83FE-4BE6-A78E-ABDD1ABFEFB0}"/>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Pour 1/3, les calculs suivants utilisent la valeur non limitée à deux décimales.</a:t>
            </a:r>
          </a:p>
        </p:txBody>
      </p:sp>
      <p:sp>
        <p:nvSpPr>
          <p:cNvPr id="5" name="N02 • Budget • Exemple">
            <a:extLst xmlns:a="http://schemas.openxmlformats.org/drawingml/2006/main">
              <a:ext uri="{FF2B5EF4-FFF2-40B4-BE49-F238E27FC236}">
                <a16:creationId xmlns:a16="http://schemas.microsoft.com/office/drawing/2014/main" id="{6E5687C1-9660-4929-9972-FA7EA4DD43C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N02 • Budget • Exemple</a:t>
            </a:r>
          </a:p>
        </p:txBody>
      </p:sp>
      <p:sp>
        <p:nvSpPr>
          <p:cNvPr id="6" name="015 / 100">
            <a:extLst xmlns:a="http://schemas.openxmlformats.org/drawingml/2006/main">
              <a:ext uri="{FF2B5EF4-FFF2-40B4-BE49-F238E27FC236}">
                <a16:creationId xmlns:a16="http://schemas.microsoft.com/office/drawing/2014/main" id="{CFAA580A-1BF1-42DA-9DF7-72DA7D1647A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015 / 100</a:t>
            </a:r>
          </a:p>
        </p:txBody>
      </p:sp>
    </p:spTree>
    <p:extLst>
      <p:ext uri="{BB962C8B-B14F-4D97-AF65-F5344CB8AC3E}">
        <p14:creationId xmlns:p14="http://schemas.microsoft.com/office/powerpoint/2010/main" val="1689914888"/>
      </p:ext>
    </p:extLst>
  </p:cSld>
</p:sld>
</file>

<file path=ppt/slides/slide1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2 · LES DONNÉES ET LES FORMATS">
            <a:extLst xmlns:a="http://schemas.openxmlformats.org/drawingml/2006/main">
              <a:ext uri="{FF2B5EF4-FFF2-40B4-BE49-F238E27FC236}">
                <a16:creationId xmlns:a16="http://schemas.microsoft.com/office/drawing/2014/main" id="{3FB949BE-2566-4C60-B71C-A43DB1A10FA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N02 · LES DONNÉES ET LES FORMATS</a:t>
            </a:r>
          </a:p>
        </p:txBody>
      </p:sp>
      <p:sp>
        <p:nvSpPr>
          <p:cNvPr id="2" name="La démonstration dans Excel">
            <a:extLst xmlns:a="http://schemas.openxmlformats.org/drawingml/2006/main">
              <a:ext uri="{FF2B5EF4-FFF2-40B4-BE49-F238E27FC236}">
                <a16:creationId xmlns:a16="http://schemas.microsoft.com/office/drawing/2014/main" id="{84E85319-D39D-4B16-AF89-EB6372E18AB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AED24D33-7D6E-40A4-B0CD-A1142B923DAA}"/>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Sélectionner C7:C14 et choisir Nombre, deux d">
            <a:extLst xmlns:a="http://schemas.openxmlformats.org/drawingml/2006/main">
              <a:ext uri="{FF2B5EF4-FFF2-40B4-BE49-F238E27FC236}">
                <a16:creationId xmlns:a16="http://schemas.microsoft.com/office/drawing/2014/main" id="{435529A4-2D2B-43A4-AD37-ABF7C5E7F069}"/>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Sélectionner C7:C14 et choisir Nombre, deux décimales.</a:t>
            </a:r>
          </a:p>
        </p:txBody>
      </p:sp>
      <p:sp>
        <p:nvSpPr>
          <p:cNvPr id="5" name="02">
            <a:extLst xmlns:a="http://schemas.openxmlformats.org/drawingml/2006/main">
              <a:ext uri="{FF2B5EF4-FFF2-40B4-BE49-F238E27FC236}">
                <a16:creationId xmlns:a16="http://schemas.microsoft.com/office/drawing/2014/main" id="{A4C9162F-0BA2-4F80-94AE-4B2388C1E74B}"/>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Saisir 10 % dans B3.">
            <a:extLst xmlns:a="http://schemas.openxmlformats.org/drawingml/2006/main">
              <a:ext uri="{FF2B5EF4-FFF2-40B4-BE49-F238E27FC236}">
                <a16:creationId xmlns:a16="http://schemas.microsoft.com/office/drawing/2014/main" id="{85A2E6DC-8992-43D6-9648-BB219A33A8EB}"/>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Saisir 10 % dans B3.</a:t>
            </a:r>
          </a:p>
        </p:txBody>
      </p:sp>
      <p:sp>
        <p:nvSpPr>
          <p:cNvPr id="7" name="03">
            <a:extLst xmlns:a="http://schemas.openxmlformats.org/drawingml/2006/main">
              <a:ext uri="{FF2B5EF4-FFF2-40B4-BE49-F238E27FC236}">
                <a16:creationId xmlns:a16="http://schemas.microsoft.com/office/drawing/2014/main" id="{76967FA3-4AC6-4207-AC81-579C538B24EB}"/>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Dans une cellule libre, saisir 10 puis appliq">
            <a:extLst xmlns:a="http://schemas.openxmlformats.org/drawingml/2006/main">
              <a:ext uri="{FF2B5EF4-FFF2-40B4-BE49-F238E27FC236}">
                <a16:creationId xmlns:a16="http://schemas.microsoft.com/office/drawing/2014/main" id="{AB45BB0C-3E89-4FBA-BEC2-99A5C7E23885}"/>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une cellule libre, saisir 10 puis appliquer Pourcentage. Annuler.</a:t>
            </a:r>
          </a:p>
        </p:txBody>
      </p:sp>
      <p:sp>
        <p:nvSpPr>
          <p:cNvPr id="9" name="À SAISIR OU À VÉRIFIER">
            <a:extLst xmlns:a="http://schemas.openxmlformats.org/drawingml/2006/main">
              <a:ext uri="{FF2B5EF4-FFF2-40B4-BE49-F238E27FC236}">
                <a16:creationId xmlns:a16="http://schemas.microsoft.com/office/drawing/2014/main" id="{D1BB1B9F-BF78-4091-8447-8B088F23A261}"/>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100 × 0,10 = 10">
            <a:extLst xmlns:a="http://schemas.openxmlformats.org/drawingml/2006/main">
              <a:ext uri="{FF2B5EF4-FFF2-40B4-BE49-F238E27FC236}">
                <a16:creationId xmlns:a16="http://schemas.microsoft.com/office/drawing/2014/main" id="{EE4B18DB-FB71-42D6-A26F-4079AB4E43E3}"/>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100 × 0,10 = 10</a:t>
            </a:r>
          </a:p>
        </p:txBody>
      </p:sp>
      <p:sp>
        <p:nvSpPr>
          <p:cNvPr id="11" name="Feuille : Budget">
            <a:extLst xmlns:a="http://schemas.openxmlformats.org/drawingml/2006/main">
              <a:ext uri="{FF2B5EF4-FFF2-40B4-BE49-F238E27FC236}">
                <a16:creationId xmlns:a16="http://schemas.microsoft.com/office/drawing/2014/main" id="{71DBC1AA-239B-42B3-AF88-03FEEBA0AD86}"/>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2 • Budget • Démonstration">
            <a:extLst xmlns:a="http://schemas.openxmlformats.org/drawingml/2006/main">
              <a:ext uri="{FF2B5EF4-FFF2-40B4-BE49-F238E27FC236}">
                <a16:creationId xmlns:a16="http://schemas.microsoft.com/office/drawing/2014/main" id="{D73173E3-0A52-49A2-8FF7-D4F557C56272}"/>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N02 • Budget • Démonstration</a:t>
            </a:r>
          </a:p>
        </p:txBody>
      </p:sp>
      <p:sp>
        <p:nvSpPr>
          <p:cNvPr id="13" name="016 / 100">
            <a:extLst xmlns:a="http://schemas.openxmlformats.org/drawingml/2006/main">
              <a:ext uri="{FF2B5EF4-FFF2-40B4-BE49-F238E27FC236}">
                <a16:creationId xmlns:a16="http://schemas.microsoft.com/office/drawing/2014/main" id="{BC5333CE-A827-47D7-A57D-B08835A276EF}"/>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016 / 100</a:t>
            </a:r>
          </a:p>
        </p:txBody>
      </p:sp>
    </p:spTree>
    <p:extLst>
      <p:ext uri="{BB962C8B-B14F-4D97-AF65-F5344CB8AC3E}">
        <p14:creationId xmlns:p14="http://schemas.microsoft.com/office/powerpoint/2010/main" val="1532324562"/>
      </p:ext>
    </p:extLst>
  </p:cSld>
</p:sld>
</file>

<file path=ppt/slides/slide1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2 · TRAVAIL INDIVIDUEL · 9 MINUTES">
            <a:extLst xmlns:a="http://schemas.openxmlformats.org/drawingml/2006/main">
              <a:ext uri="{FF2B5EF4-FFF2-40B4-BE49-F238E27FC236}">
                <a16:creationId xmlns:a16="http://schemas.microsoft.com/office/drawing/2014/main" id="{7034755E-321B-438B-8F3F-C486C558A70D}"/>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N02 · TRAVAIL INDIVIDUEL · 9 MINUTES</a:t>
            </a:r>
          </a:p>
        </p:txBody>
      </p:sp>
      <p:sp>
        <p:nvSpPr>
          <p:cNvPr id="2" name="La manipulation à réaliser">
            <a:extLst xmlns:a="http://schemas.openxmlformats.org/drawingml/2006/main">
              <a:ext uri="{FF2B5EF4-FFF2-40B4-BE49-F238E27FC236}">
                <a16:creationId xmlns:a16="http://schemas.microsoft.com/office/drawing/2014/main" id="{5A6E75CE-A1BB-4D5D-94BF-6180065DAC4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1CEA0AFD-60FE-4553-945C-DE7678E8F9F1}"/>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Mettre les prix au format Nombre avec deux dé">
            <a:extLst xmlns:a="http://schemas.openxmlformats.org/drawingml/2006/main">
              <a:ext uri="{FF2B5EF4-FFF2-40B4-BE49-F238E27FC236}">
                <a16:creationId xmlns:a16="http://schemas.microsoft.com/office/drawing/2014/main" id="{4AE2D90C-47A2-4517-A51E-D44AE6232705}"/>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Mettre les prix au format Nombre avec deux décimales.</a:t>
            </a:r>
          </a:p>
        </p:txBody>
      </p:sp>
      <p:sp>
        <p:nvSpPr>
          <p:cNvPr id="5" name="02">
            <a:extLst xmlns:a="http://schemas.openxmlformats.org/drawingml/2006/main">
              <a:ext uri="{FF2B5EF4-FFF2-40B4-BE49-F238E27FC236}">
                <a16:creationId xmlns:a16="http://schemas.microsoft.com/office/drawing/2014/main" id="{909A8CC2-7DAB-4DD1-B8EE-989F9D89D5C4}"/>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Afficher B3 en pourcentage sans décimale.">
            <a:extLst xmlns:a="http://schemas.openxmlformats.org/drawingml/2006/main">
              <a:ext uri="{FF2B5EF4-FFF2-40B4-BE49-F238E27FC236}">
                <a16:creationId xmlns:a16="http://schemas.microsoft.com/office/drawing/2014/main" id="{8EDBE63F-750A-4728-9F57-EC6677223944}"/>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Afficher B3 en pourcentage sans décimale.</a:t>
            </a:r>
          </a:p>
        </p:txBody>
      </p:sp>
      <p:sp>
        <p:nvSpPr>
          <p:cNvPr id="7" name="03">
            <a:extLst xmlns:a="http://schemas.openxmlformats.org/drawingml/2006/main">
              <a:ext uri="{FF2B5EF4-FFF2-40B4-BE49-F238E27FC236}">
                <a16:creationId xmlns:a16="http://schemas.microsoft.com/office/drawing/2014/main" id="{78FA56D6-E0FF-49AF-8D98-7492AA8B5E9C}"/>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Saisir 7,5 % dans une cellule libre et expliq">
            <a:extLst xmlns:a="http://schemas.openxmlformats.org/drawingml/2006/main">
              <a:ext uri="{FF2B5EF4-FFF2-40B4-BE49-F238E27FC236}">
                <a16:creationId xmlns:a16="http://schemas.microsoft.com/office/drawing/2014/main" id="{B03EA50C-3263-4C21-916C-429EFC053D0F}"/>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Saisir 7,5 % dans une cellule libre et expliquer sa valeur.</a:t>
            </a:r>
          </a:p>
        </p:txBody>
      </p:sp>
      <p:sp>
        <p:nvSpPr>
          <p:cNvPr id="9" name="PRODUCTION ATTENDUE">
            <a:extLst xmlns:a="http://schemas.openxmlformats.org/drawingml/2006/main">
              <a:ext uri="{FF2B5EF4-FFF2-40B4-BE49-F238E27FC236}">
                <a16:creationId xmlns:a16="http://schemas.microsoft.com/office/drawing/2014/main" id="{4DFAB4F4-29F5-415F-809D-5409D9B69F1B}"/>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Des nombres calculables et un taux correcteme">
            <a:extLst xmlns:a="http://schemas.openxmlformats.org/drawingml/2006/main">
              <a:ext uri="{FF2B5EF4-FFF2-40B4-BE49-F238E27FC236}">
                <a16:creationId xmlns:a16="http://schemas.microsoft.com/office/drawing/2014/main" id="{6EDA37B0-1F66-422A-A1E1-9E71156609C9}"/>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Des nombres calculables et un taux correctement saisi.</a:t>
            </a:r>
          </a:p>
        </p:txBody>
      </p:sp>
      <p:sp>
        <p:nvSpPr>
          <p:cNvPr id="11" name="N02 • Budget • Manipulation">
            <a:extLst xmlns:a="http://schemas.openxmlformats.org/drawingml/2006/main">
              <a:ext uri="{FF2B5EF4-FFF2-40B4-BE49-F238E27FC236}">
                <a16:creationId xmlns:a16="http://schemas.microsoft.com/office/drawing/2014/main" id="{7C86ACB1-A0C4-4E03-9B70-7C16209B2954}"/>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N02 • Budget • Manipulation</a:t>
            </a:r>
          </a:p>
        </p:txBody>
      </p:sp>
      <p:sp>
        <p:nvSpPr>
          <p:cNvPr id="12" name="017 / 100">
            <a:extLst xmlns:a="http://schemas.openxmlformats.org/drawingml/2006/main">
              <a:ext uri="{FF2B5EF4-FFF2-40B4-BE49-F238E27FC236}">
                <a16:creationId xmlns:a16="http://schemas.microsoft.com/office/drawing/2014/main" id="{CDA08929-0B30-4050-8F99-3B214624E14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017 / 100</a:t>
            </a:r>
          </a:p>
        </p:txBody>
      </p:sp>
    </p:spTree>
    <p:extLst>
      <p:ext uri="{BB962C8B-B14F-4D97-AF65-F5344CB8AC3E}">
        <p14:creationId xmlns:p14="http://schemas.microsoft.com/office/powerpoint/2010/main" val="1994275236"/>
      </p:ext>
    </p:extLst>
  </p:cSld>
</p:sld>
</file>

<file path=ppt/slides/slide1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2 · CORRECTION ET CONSOLIDATION">
            <a:extLst xmlns:a="http://schemas.openxmlformats.org/drawingml/2006/main">
              <a:ext uri="{FF2B5EF4-FFF2-40B4-BE49-F238E27FC236}">
                <a16:creationId xmlns:a16="http://schemas.microsoft.com/office/drawing/2014/main" id="{E53121DD-644C-4287-8571-BE722E77298D}"/>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N02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7F5C24A2-0FB6-4EAD-ABC0-E50664CC5F2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2876550"/>
        </p:xfrm>
        <a:graphic xmlns:a="http://schemas.openxmlformats.org/drawingml/2006/main">
          <a:graphicData uri="http://schemas.openxmlformats.org/drawingml/2006/table">
            <a:tbl>
              <a:tblPr/>
              <a:tblGrid>
                <a:gridCol w="4095750"/>
                <a:gridCol w="6877050"/>
              </a:tblGrid>
              <a:tr h="719138">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B3</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10 % correspond à 0,10</a:t>
                      </a:r>
                    </a:p>
                  </a:txBody>
                  <a:tcPr marL="91440" marR="91440" marT="45720" marB="45720" anchor="ctr">
                    <a:solidFill>
                      <a:srgbClr val="FFFFFF"/>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C7</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1 800,00 reste le nombre 1800</a:t>
                      </a:r>
                    </a:p>
                  </a:txBody>
                  <a:tcPr marL="91440" marR="91440" marT="45720" marB="45720" anchor="ctr">
                    <a:solidFill>
                      <a:srgbClr val="F0F4EE"/>
                    </a:solidFill>
                  </a:tcPr>
                </a:tc>
              </a:tr>
              <a:tr h="719138">
                <a:tc>
                  <a:txBody>
                    <a:bodyPr wrap="square" lIns="152400" tIns="76200" rIns="152400" bIns="76200">
                      <a:noAutofit/>
                    </a:bodyPr>
                    <a:lstStyle/>
                    <a:p>
                      <a:pPr algn="l"/>
                      <a:r>
                        <a:rPr sz="1950" b="0">
                          <a:solidFill>
                            <a:srgbClr val="16392F"/>
                          </a:solidFill>
                          <a:latin typeface="DejaVu Sans"/>
                          <a:ea typeface="DejaVu Sans"/>
                          <a:cs typeface="DejaVu Sans"/>
                        </a:rPr>
                        <a:t>7,5 %</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La valeur numérique est 0,075</a:t>
                      </a:r>
                    </a:p>
                  </a:txBody>
                  <a:tcPr marL="91440" marR="91440" marT="45720" marB="45720" anchor="ctr">
                    <a:solidFill>
                      <a:srgbClr val="FFFFFF"/>
                    </a:solidFill>
                  </a:tcPr>
                </a:tc>
              </a:tr>
            </a:tbl>
          </a:graphicData>
        </a:graphic>
      </p:graphicFrame>
      <p:sp>
        <p:nvSpPr>
          <p:cNvPr id="4" name="À RETENIR">
            <a:extLst xmlns:a="http://schemas.openxmlformats.org/drawingml/2006/main">
              <a:ext uri="{FF2B5EF4-FFF2-40B4-BE49-F238E27FC236}">
                <a16:creationId xmlns:a16="http://schemas.microsoft.com/office/drawing/2014/main" id="{A99C1F79-95C6-4B63-8F34-EABB045F77F3}"/>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Une unité ajoutée dans la saisie peut transfo">
            <a:extLst xmlns:a="http://schemas.openxmlformats.org/drawingml/2006/main">
              <a:ext uri="{FF2B5EF4-FFF2-40B4-BE49-F238E27FC236}">
                <a16:creationId xmlns:a16="http://schemas.microsoft.com/office/drawing/2014/main" id="{4EB32FC9-EA36-4D05-8888-20EE8A2D15C0}"/>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unité ajoutée dans la saisie peut transformer un nombre en texte.</a:t>
            </a:r>
          </a:p>
        </p:txBody>
      </p:sp>
      <p:sp>
        <p:nvSpPr>
          <p:cNvPr id="6" name="N02 • Budget • Correction">
            <a:extLst xmlns:a="http://schemas.openxmlformats.org/drawingml/2006/main">
              <a:ext uri="{FF2B5EF4-FFF2-40B4-BE49-F238E27FC236}">
                <a16:creationId xmlns:a16="http://schemas.microsoft.com/office/drawing/2014/main" id="{25D262F6-E3A3-4ED5-909A-05DFCEF5E46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N02 • Budget • Correction</a:t>
            </a:r>
          </a:p>
        </p:txBody>
      </p:sp>
      <p:sp>
        <p:nvSpPr>
          <p:cNvPr id="7" name="018 / 100">
            <a:extLst xmlns:a="http://schemas.openxmlformats.org/drawingml/2006/main">
              <a:ext uri="{FF2B5EF4-FFF2-40B4-BE49-F238E27FC236}">
                <a16:creationId xmlns:a16="http://schemas.microsoft.com/office/drawing/2014/main" id="{E642C11D-1BAB-4F17-B61F-867AFE83EE2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018 / 100</a:t>
            </a:r>
          </a:p>
        </p:txBody>
      </p:sp>
    </p:spTree>
    <p:extLst>
      <p:ext uri="{BB962C8B-B14F-4D97-AF65-F5344CB8AC3E}">
        <p14:creationId xmlns:p14="http://schemas.microsoft.com/office/powerpoint/2010/main" val="1564460512"/>
      </p:ext>
    </p:extLst>
  </p:cSld>
</p:sld>
</file>

<file path=ppt/slides/slide1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3 · L’IDÉE ESSENTIELLE">
            <a:extLst xmlns:a="http://schemas.openxmlformats.org/drawingml/2006/main">
              <a:ext uri="{FF2B5EF4-FFF2-40B4-BE49-F238E27FC236}">
                <a16:creationId xmlns:a16="http://schemas.microsoft.com/office/drawing/2014/main" id="{9072329B-94D2-45DF-901B-260B73C08B5E}"/>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N03 · L’IDÉE ESSENTIELLE</a:t>
            </a:r>
          </a:p>
        </p:txBody>
      </p:sp>
      <p:sp>
        <p:nvSpPr>
          <p:cNvPr id="2" name="Les formules et les opérateurs">
            <a:extLst xmlns:a="http://schemas.openxmlformats.org/drawingml/2006/main">
              <a:ext uri="{FF2B5EF4-FFF2-40B4-BE49-F238E27FC236}">
                <a16:creationId xmlns:a16="http://schemas.microsoft.com/office/drawing/2014/main" id="{AFA117AD-A017-40E5-8ADB-D3D0BCAA669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formules et les opérateurs</a:t>
            </a:r>
          </a:p>
        </p:txBody>
      </p:sp>
      <p:sp>
        <p:nvSpPr>
          <p:cNvPr id="3" name="Une formule est une instruction de calcul. El">
            <a:extLst xmlns:a="http://schemas.openxmlformats.org/drawingml/2006/main">
              <a:ext uri="{FF2B5EF4-FFF2-40B4-BE49-F238E27FC236}">
                <a16:creationId xmlns:a16="http://schemas.microsoft.com/office/drawing/2014/main" id="{8C8454EC-D58C-44AA-A66A-CD313DE952D5}"/>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formule est une instruction de calcul. Elle commence par le signe = et peut utiliser des références de cellules.</a:t>
            </a:r>
          </a:p>
        </p:txBody>
      </p:sp>
      <p:sp>
        <p:nvSpPr>
          <p:cNvPr id="4" name="= référence opérateur référence">
            <a:extLst xmlns:a="http://schemas.openxmlformats.org/drawingml/2006/main">
              <a:ext uri="{FF2B5EF4-FFF2-40B4-BE49-F238E27FC236}">
                <a16:creationId xmlns:a16="http://schemas.microsoft.com/office/drawing/2014/main" id="{591B8C02-8092-47F0-9A3A-2A123E152E7D}"/>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 référence opérateur référence</a:t>
            </a:r>
          </a:p>
        </p:txBody>
      </p:sp>
      <p:sp>
        <p:nvSpPr>
          <p:cNvPr id="5" name="+ additionne et − soustrait.">
            <a:extLst xmlns:a="http://schemas.openxmlformats.org/drawingml/2006/main">
              <a:ext uri="{FF2B5EF4-FFF2-40B4-BE49-F238E27FC236}">
                <a16:creationId xmlns:a16="http://schemas.microsoft.com/office/drawing/2014/main" id="{E5425474-1D60-44EF-BDE9-D722A2F369C2}"/>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 additionne et − soustrait.</a:t>
            </a:r>
          </a:p>
        </p:txBody>
      </p:sp>
      <p:sp>
        <p:nvSpPr>
          <p:cNvPr id="6" name="* multiplie et / divise.">
            <a:extLst xmlns:a="http://schemas.openxmlformats.org/drawingml/2006/main">
              <a:ext uri="{FF2B5EF4-FFF2-40B4-BE49-F238E27FC236}">
                <a16:creationId xmlns:a16="http://schemas.microsoft.com/office/drawing/2014/main" id="{762A2CCC-0A7A-4BE3-B0DD-86C0D726BCE8}"/>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 multiplie et / divise.</a:t>
            </a:r>
          </a:p>
        </p:txBody>
      </p:sp>
      <p:sp>
        <p:nvSpPr>
          <p:cNvPr id="7" name="Les parenthèses fixent l’ordre des opérations">
            <a:extLst xmlns:a="http://schemas.openxmlformats.org/drawingml/2006/main">
              <a:ext uri="{FF2B5EF4-FFF2-40B4-BE49-F238E27FC236}">
                <a16:creationId xmlns:a16="http://schemas.microsoft.com/office/drawing/2014/main" id="{77B9EE7E-0E25-4FF0-9022-3BE3A0924B15}"/>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parenthèses fixent l’ordre des opérations.</a:t>
            </a:r>
          </a:p>
        </p:txBody>
      </p:sp>
      <p:sp>
        <p:nvSpPr>
          <p:cNvPr id="8" name="N03 • Budget • Explication">
            <a:extLst xmlns:a="http://schemas.openxmlformats.org/drawingml/2006/main">
              <a:ext uri="{FF2B5EF4-FFF2-40B4-BE49-F238E27FC236}">
                <a16:creationId xmlns:a16="http://schemas.microsoft.com/office/drawing/2014/main" id="{0F276186-9725-424D-910C-AE379CB93C7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N03 • Budget • Explication</a:t>
            </a:r>
          </a:p>
        </p:txBody>
      </p:sp>
      <p:sp>
        <p:nvSpPr>
          <p:cNvPr id="9" name="019 / 100">
            <a:extLst xmlns:a="http://schemas.openxmlformats.org/drawingml/2006/main">
              <a:ext uri="{FF2B5EF4-FFF2-40B4-BE49-F238E27FC236}">
                <a16:creationId xmlns:a16="http://schemas.microsoft.com/office/drawing/2014/main" id="{38996850-5798-4EF4-9254-23031BEF303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019 / 100</a:t>
            </a:r>
          </a:p>
        </p:txBody>
      </p:sp>
    </p:spTree>
    <p:extLst>
      <p:ext uri="{BB962C8B-B14F-4D97-AF65-F5344CB8AC3E}">
        <p14:creationId xmlns:p14="http://schemas.microsoft.com/office/powerpoint/2010/main" val="1375359475"/>
      </p:ext>
    </p:extLst>
  </p:cSld>
</p:sld>
</file>

<file path=ppt/slides/slide2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3 · EXEMPLE EXPLIQUÉ">
            <a:extLst xmlns:a="http://schemas.openxmlformats.org/drawingml/2006/main">
              <a:ext uri="{FF2B5EF4-FFF2-40B4-BE49-F238E27FC236}">
                <a16:creationId xmlns:a16="http://schemas.microsoft.com/office/drawing/2014/main" id="{BF0E0464-3960-4A6F-A056-5BACAA2A70B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N03 · EXEMPLE EXPLIQUÉ</a:t>
            </a:r>
          </a:p>
        </p:txBody>
      </p:sp>
      <p:sp>
        <p:nvSpPr>
          <p:cNvPr id="2" name="Le coût de 30 repas">
            <a:extLst xmlns:a="http://schemas.openxmlformats.org/drawingml/2006/main">
              <a:ext uri="{FF2B5EF4-FFF2-40B4-BE49-F238E27FC236}">
                <a16:creationId xmlns:a16="http://schemas.microsoft.com/office/drawing/2014/main" id="{E5BCA1E6-30CD-4F45-8661-C4F377A5689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coût de 30 repas</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Élément</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Cellule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Valeur</a:t>
                      </a:r>
                    </a:p>
                  </a:txBody>
                  <a:tcPr marL="91440" marR="91440" marT="45720" marB="45720" anchor="ctr">
                    <a:solidFill>
                      <a:srgbClr val="176A50"/>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Quantité</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B8</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30 repas</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Prix unitaire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C8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35 MAD</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Montant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D8 = B8*C8</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1 050 MAD</a:t>
                      </a:r>
                    </a:p>
                  </a:txBody>
                  <a:tcPr marL="91440" marR="91440" marT="45720" marB="45720" anchor="ctr">
                    <a:solidFill>
                      <a:srgbClr val="FFFFFF"/>
                    </a:solidFill>
                  </a:tcPr>
                </a:tc>
              </a:tr>
            </a:tbl>
          </a:graphicData>
        </a:graphic>
      </p:graphicFrame>
      <p:sp>
        <p:nvSpPr>
          <p:cNvPr id="4" name="Si B8 passe à 28, D8 devient 980 MAD sans réé">
            <a:extLst xmlns:a="http://schemas.openxmlformats.org/drawingml/2006/main">
              <a:ext uri="{FF2B5EF4-FFF2-40B4-BE49-F238E27FC236}">
                <a16:creationId xmlns:a16="http://schemas.microsoft.com/office/drawing/2014/main" id="{2FD6D33B-5512-419F-8C86-470BD3C397F7}"/>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Si B8 passe à 28, D8 devient 980 MAD sans réécrire la formule.</a:t>
            </a:r>
          </a:p>
        </p:txBody>
      </p:sp>
      <p:sp>
        <p:nvSpPr>
          <p:cNvPr id="5" name="N03 • Budget • Exemple">
            <a:extLst xmlns:a="http://schemas.openxmlformats.org/drawingml/2006/main">
              <a:ext uri="{FF2B5EF4-FFF2-40B4-BE49-F238E27FC236}">
                <a16:creationId xmlns:a16="http://schemas.microsoft.com/office/drawing/2014/main" id="{584D06C5-B10E-4BC5-BEA3-E82BBDA825C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N03 • Budget • Exemple</a:t>
            </a:r>
          </a:p>
        </p:txBody>
      </p:sp>
      <p:sp>
        <p:nvSpPr>
          <p:cNvPr id="6" name="020 / 100">
            <a:extLst xmlns:a="http://schemas.openxmlformats.org/drawingml/2006/main">
              <a:ext uri="{FF2B5EF4-FFF2-40B4-BE49-F238E27FC236}">
                <a16:creationId xmlns:a16="http://schemas.microsoft.com/office/drawing/2014/main" id="{38A7A3B0-4C65-4316-BFF6-1C70A6B0FA9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020 / 100</a:t>
            </a:r>
          </a:p>
        </p:txBody>
      </p:sp>
    </p:spTree>
    <p:extLst>
      <p:ext uri="{BB962C8B-B14F-4D97-AF65-F5344CB8AC3E}">
        <p14:creationId xmlns:p14="http://schemas.microsoft.com/office/powerpoint/2010/main" val="1395144895"/>
      </p:ext>
    </p:extLst>
  </p:cSld>
</p:sld>
</file>

<file path=ppt/slides/slide2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3 · LES FORMULES ET LES OPÉRATEURS">
            <a:extLst xmlns:a="http://schemas.openxmlformats.org/drawingml/2006/main">
              <a:ext uri="{FF2B5EF4-FFF2-40B4-BE49-F238E27FC236}">
                <a16:creationId xmlns:a16="http://schemas.microsoft.com/office/drawing/2014/main" id="{F0151FF0-01B2-4B67-A9E7-5455329AC7D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N03 · LES FORMULES ET LES OPÉRATEURS</a:t>
            </a:r>
          </a:p>
        </p:txBody>
      </p:sp>
      <p:sp>
        <p:nvSpPr>
          <p:cNvPr id="2" name="La démonstration dans Excel">
            <a:extLst xmlns:a="http://schemas.openxmlformats.org/drawingml/2006/main">
              <a:ext uri="{FF2B5EF4-FFF2-40B4-BE49-F238E27FC236}">
                <a16:creationId xmlns:a16="http://schemas.microsoft.com/office/drawing/2014/main" id="{317DC7DB-C1DC-42AD-A10D-F2FACE5D4FA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28D9D544-D5FF-4BEF-8719-F14E23BA8048}"/>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liquer dans D8, la cellule du résultat.">
            <a:extLst xmlns:a="http://schemas.openxmlformats.org/drawingml/2006/main">
              <a:ext uri="{FF2B5EF4-FFF2-40B4-BE49-F238E27FC236}">
                <a16:creationId xmlns:a16="http://schemas.microsoft.com/office/drawing/2014/main" id="{87968944-50BB-4EBC-9AED-BC33BB7C943D}"/>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Cliquer dans D8, la cellule du résultat.</a:t>
            </a:r>
          </a:p>
        </p:txBody>
      </p:sp>
      <p:sp>
        <p:nvSpPr>
          <p:cNvPr id="5" name="02">
            <a:extLst xmlns:a="http://schemas.openxmlformats.org/drawingml/2006/main">
              <a:ext uri="{FF2B5EF4-FFF2-40B4-BE49-F238E27FC236}">
                <a16:creationId xmlns:a16="http://schemas.microsoft.com/office/drawing/2014/main" id="{02E8BD2C-1F44-4546-8BBE-8D5DB9176701}"/>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Saisir =B8*C8 puis appuyer sur Entrée.">
            <a:extLst xmlns:a="http://schemas.openxmlformats.org/drawingml/2006/main">
              <a:ext uri="{FF2B5EF4-FFF2-40B4-BE49-F238E27FC236}">
                <a16:creationId xmlns:a16="http://schemas.microsoft.com/office/drawing/2014/main" id="{38F84517-2136-41C8-8085-03DADF453440}"/>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Saisir =B8*C8 puis appuyer sur Entrée.</a:t>
            </a:r>
          </a:p>
        </p:txBody>
      </p:sp>
      <p:sp>
        <p:nvSpPr>
          <p:cNvPr id="7" name="03">
            <a:extLst xmlns:a="http://schemas.openxmlformats.org/drawingml/2006/main">
              <a:ext uri="{FF2B5EF4-FFF2-40B4-BE49-F238E27FC236}">
                <a16:creationId xmlns:a16="http://schemas.microsoft.com/office/drawing/2014/main" id="{13EEF7CD-3D25-45E8-A08B-085AB0ADBD1B}"/>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Remplacer 30 par 28 dans B8, observer D8, pui">
            <a:extLst xmlns:a="http://schemas.openxmlformats.org/drawingml/2006/main">
              <a:ext uri="{FF2B5EF4-FFF2-40B4-BE49-F238E27FC236}">
                <a16:creationId xmlns:a16="http://schemas.microsoft.com/office/drawing/2014/main" id="{ED9C0243-34F2-44F2-ABC1-7033511C4BA0}"/>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Remplacer 30 par 28 dans B8, observer D8, puis rétablir 30.</a:t>
            </a:r>
          </a:p>
        </p:txBody>
      </p:sp>
      <p:sp>
        <p:nvSpPr>
          <p:cNvPr id="9" name="À SAISIR OU À VÉRIFIER">
            <a:extLst xmlns:a="http://schemas.openxmlformats.org/drawingml/2006/main">
              <a:ext uri="{FF2B5EF4-FFF2-40B4-BE49-F238E27FC236}">
                <a16:creationId xmlns:a16="http://schemas.microsoft.com/office/drawing/2014/main" id="{3F8D92D1-A4DC-4BD4-8D74-0F7C5C0978F2}"/>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B8*C8">
            <a:extLst xmlns:a="http://schemas.openxmlformats.org/drawingml/2006/main">
              <a:ext uri="{FF2B5EF4-FFF2-40B4-BE49-F238E27FC236}">
                <a16:creationId xmlns:a16="http://schemas.microsoft.com/office/drawing/2014/main" id="{63451629-BDD6-4B16-A512-890E4916A439}"/>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=B8*C8</a:t>
            </a:r>
          </a:p>
        </p:txBody>
      </p:sp>
      <p:sp>
        <p:nvSpPr>
          <p:cNvPr id="11" name="Feuille : Budget">
            <a:extLst xmlns:a="http://schemas.openxmlformats.org/drawingml/2006/main">
              <a:ext uri="{FF2B5EF4-FFF2-40B4-BE49-F238E27FC236}">
                <a16:creationId xmlns:a16="http://schemas.microsoft.com/office/drawing/2014/main" id="{7CE28567-7080-4471-B61E-56A8E109B066}"/>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3 • Budget • Démonstration">
            <a:extLst xmlns:a="http://schemas.openxmlformats.org/drawingml/2006/main">
              <a:ext uri="{FF2B5EF4-FFF2-40B4-BE49-F238E27FC236}">
                <a16:creationId xmlns:a16="http://schemas.microsoft.com/office/drawing/2014/main" id="{3988E4DC-BD40-4F95-B1F4-2879E480C45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N03 • Budget • Démonstration</a:t>
            </a:r>
          </a:p>
        </p:txBody>
      </p:sp>
      <p:sp>
        <p:nvSpPr>
          <p:cNvPr id="13" name="021 / 100">
            <a:extLst xmlns:a="http://schemas.openxmlformats.org/drawingml/2006/main">
              <a:ext uri="{FF2B5EF4-FFF2-40B4-BE49-F238E27FC236}">
                <a16:creationId xmlns:a16="http://schemas.microsoft.com/office/drawing/2014/main" id="{8E9C79E9-A7A0-49BA-B263-150268E8BAB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021 / 100</a:t>
            </a:r>
          </a:p>
        </p:txBody>
      </p:sp>
    </p:spTree>
    <p:extLst>
      <p:ext uri="{BB962C8B-B14F-4D97-AF65-F5344CB8AC3E}">
        <p14:creationId xmlns:p14="http://schemas.microsoft.com/office/powerpoint/2010/main" val="364138542"/>
      </p:ext>
    </p:extLst>
  </p:cSld>
</p:sld>
</file>

<file path=ppt/slides/slide2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3 · TRAVAIL INDIVIDUEL · 9 MINUTES">
            <a:extLst xmlns:a="http://schemas.openxmlformats.org/drawingml/2006/main">
              <a:ext uri="{FF2B5EF4-FFF2-40B4-BE49-F238E27FC236}">
                <a16:creationId xmlns:a16="http://schemas.microsoft.com/office/drawing/2014/main" id="{BAD1B6A3-571A-4B26-A543-C35865B0110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N03 · TRAVAIL INDIVIDUEL · 9 MINUTES</a:t>
            </a:r>
          </a:p>
        </p:txBody>
      </p:sp>
      <p:sp>
        <p:nvSpPr>
          <p:cNvPr id="2" name="La manipulation à réaliser">
            <a:extLst xmlns:a="http://schemas.openxmlformats.org/drawingml/2006/main">
              <a:ext uri="{FF2B5EF4-FFF2-40B4-BE49-F238E27FC236}">
                <a16:creationId xmlns:a16="http://schemas.microsoft.com/office/drawing/2014/main" id="{D3A8A8E3-AB79-4C0B-96F8-27750C7E342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89183970-7AA0-428E-BF72-3E6FAAD767D8}"/>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alculer D7, D8 et D9 à partir des cellules s">
            <a:extLst xmlns:a="http://schemas.openxmlformats.org/drawingml/2006/main">
              <a:ext uri="{FF2B5EF4-FFF2-40B4-BE49-F238E27FC236}">
                <a16:creationId xmlns:a16="http://schemas.microsoft.com/office/drawing/2014/main" id="{E7E4DB74-F76D-410D-A270-A553614EF401}"/>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Calculer D7, D8 et D9 à partir des cellules sources.</a:t>
            </a:r>
          </a:p>
        </p:txBody>
      </p:sp>
      <p:sp>
        <p:nvSpPr>
          <p:cNvPr id="5" name="02">
            <a:extLst xmlns:a="http://schemas.openxmlformats.org/drawingml/2006/main">
              <a:ext uri="{FF2B5EF4-FFF2-40B4-BE49-F238E27FC236}">
                <a16:creationId xmlns:a16="http://schemas.microsoft.com/office/drawing/2014/main" id="{A0560D1E-0967-4796-AA7D-70604E3E4648}"/>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Contrôler les résultats mentalement.">
            <a:extLst xmlns:a="http://schemas.openxmlformats.org/drawingml/2006/main">
              <a:ext uri="{FF2B5EF4-FFF2-40B4-BE49-F238E27FC236}">
                <a16:creationId xmlns:a16="http://schemas.microsoft.com/office/drawing/2014/main" id="{42B05009-2365-43DB-A845-1F34F9D40510}"/>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Contrôler les résultats mentalement.</a:t>
            </a:r>
          </a:p>
        </p:txBody>
      </p:sp>
      <p:sp>
        <p:nvSpPr>
          <p:cNvPr id="7" name="03">
            <a:extLst xmlns:a="http://schemas.openxmlformats.org/drawingml/2006/main">
              <a:ext uri="{FF2B5EF4-FFF2-40B4-BE49-F238E27FC236}">
                <a16:creationId xmlns:a16="http://schemas.microsoft.com/office/drawing/2014/main" id="{FCBD4D4B-9CC4-422C-9560-72255EFC8032}"/>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Comparer =100+50*2 et =(100+50)*2 dans des ce">
            <a:extLst xmlns:a="http://schemas.openxmlformats.org/drawingml/2006/main">
              <a:ext uri="{FF2B5EF4-FFF2-40B4-BE49-F238E27FC236}">
                <a16:creationId xmlns:a16="http://schemas.microsoft.com/office/drawing/2014/main" id="{2B8D2863-336E-4F68-AA8D-70A77916F7C3}"/>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Comparer =100+50*2 et =(100+50)*2 dans des cellules libres.</a:t>
            </a:r>
          </a:p>
        </p:txBody>
      </p:sp>
      <p:sp>
        <p:nvSpPr>
          <p:cNvPr id="9" name="PRODUCTION ATTENDUE">
            <a:extLst xmlns:a="http://schemas.openxmlformats.org/drawingml/2006/main">
              <a:ext uri="{FF2B5EF4-FFF2-40B4-BE49-F238E27FC236}">
                <a16:creationId xmlns:a16="http://schemas.microsoft.com/office/drawing/2014/main" id="{B588BB7E-A804-4F9A-9D4D-8691E16B6224}"/>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Trois formules qui réagissent aux changements">
            <a:extLst xmlns:a="http://schemas.openxmlformats.org/drawingml/2006/main">
              <a:ext uri="{FF2B5EF4-FFF2-40B4-BE49-F238E27FC236}">
                <a16:creationId xmlns:a16="http://schemas.microsoft.com/office/drawing/2014/main" id="{B4744D09-2EAE-4BBE-9F1F-ADDACF7D38EA}"/>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Trois formules qui réagissent aux changements des données.</a:t>
            </a:r>
          </a:p>
        </p:txBody>
      </p:sp>
      <p:sp>
        <p:nvSpPr>
          <p:cNvPr id="11" name="N03 • Budget • Manipulation">
            <a:extLst xmlns:a="http://schemas.openxmlformats.org/drawingml/2006/main">
              <a:ext uri="{FF2B5EF4-FFF2-40B4-BE49-F238E27FC236}">
                <a16:creationId xmlns:a16="http://schemas.microsoft.com/office/drawing/2014/main" id="{C9583134-608F-4B78-B4DB-9C7638918A7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N03 • Budget • Manipulation</a:t>
            </a:r>
          </a:p>
        </p:txBody>
      </p:sp>
      <p:sp>
        <p:nvSpPr>
          <p:cNvPr id="12" name="022 / 100">
            <a:extLst xmlns:a="http://schemas.openxmlformats.org/drawingml/2006/main">
              <a:ext uri="{FF2B5EF4-FFF2-40B4-BE49-F238E27FC236}">
                <a16:creationId xmlns:a16="http://schemas.microsoft.com/office/drawing/2014/main" id="{D3F87303-A86C-4EDD-8E53-F1E186FC392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022 / 100</a:t>
            </a:r>
          </a:p>
        </p:txBody>
      </p:sp>
    </p:spTree>
    <p:extLst>
      <p:ext uri="{BB962C8B-B14F-4D97-AF65-F5344CB8AC3E}">
        <p14:creationId xmlns:p14="http://schemas.microsoft.com/office/powerpoint/2010/main" val="13796748"/>
      </p:ext>
    </p:extLst>
  </p:cSld>
</p:sld>
</file>

<file path=ppt/slides/slide2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3 · CORRECTION ET CONSOLIDATION">
            <a:extLst xmlns:a="http://schemas.openxmlformats.org/drawingml/2006/main">
              <a:ext uri="{FF2B5EF4-FFF2-40B4-BE49-F238E27FC236}">
                <a16:creationId xmlns:a16="http://schemas.microsoft.com/office/drawing/2014/main" id="{3B42A2B4-C539-4D5B-B5AA-398CAE8F054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N03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AA3A910B-81A8-42EE-88F6-FCBD1485CFA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Logement D7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Repas D8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1 050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Transport D9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Priorité des opérations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200 puis 300 avec les parenthèses</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99E467A8-C7FD-43BD-9340-2366357F57A8}"/>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Les références permettent au résultat de suiv">
            <a:extLst xmlns:a="http://schemas.openxmlformats.org/drawingml/2006/main">
              <a:ext uri="{FF2B5EF4-FFF2-40B4-BE49-F238E27FC236}">
                <a16:creationId xmlns:a16="http://schemas.microsoft.com/office/drawing/2014/main" id="{38A506C8-CBC7-45ED-8F17-8947315885C6}"/>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Les références permettent au résultat de suivre une modification de donnée.</a:t>
            </a:r>
          </a:p>
        </p:txBody>
      </p:sp>
      <p:sp>
        <p:nvSpPr>
          <p:cNvPr id="6" name="N03 • Budget • Correction">
            <a:extLst xmlns:a="http://schemas.openxmlformats.org/drawingml/2006/main">
              <a:ext uri="{FF2B5EF4-FFF2-40B4-BE49-F238E27FC236}">
                <a16:creationId xmlns:a16="http://schemas.microsoft.com/office/drawing/2014/main" id="{908A4BAC-6251-469D-8E1C-F0D536F61286}"/>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N03 • Budget • Correction</a:t>
            </a:r>
          </a:p>
        </p:txBody>
      </p:sp>
      <p:sp>
        <p:nvSpPr>
          <p:cNvPr id="7" name="023 / 100">
            <a:extLst xmlns:a="http://schemas.openxmlformats.org/drawingml/2006/main">
              <a:ext uri="{FF2B5EF4-FFF2-40B4-BE49-F238E27FC236}">
                <a16:creationId xmlns:a16="http://schemas.microsoft.com/office/drawing/2014/main" id="{B3F17657-D8D9-40CF-9DF6-9ACC4C95A1D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023 / 100</a:t>
            </a:r>
          </a:p>
        </p:txBody>
      </p:sp>
    </p:spTree>
    <p:extLst>
      <p:ext uri="{BB962C8B-B14F-4D97-AF65-F5344CB8AC3E}">
        <p14:creationId xmlns:p14="http://schemas.microsoft.com/office/powerpoint/2010/main" val="1132256683"/>
      </p:ext>
    </p:extLst>
  </p:cSld>
</p:sld>
</file>

<file path=ppt/slides/slide2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4 · L’IDÉE ESSENTIELLE">
            <a:extLst xmlns:a="http://schemas.openxmlformats.org/drawingml/2006/main">
              <a:ext uri="{FF2B5EF4-FFF2-40B4-BE49-F238E27FC236}">
                <a16:creationId xmlns:a16="http://schemas.microsoft.com/office/drawing/2014/main" id="{F4B8DBCD-9430-4D8C-9489-55E334E8A9E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N04 · L’IDÉE ESSENTIELLE</a:t>
            </a:r>
          </a:p>
        </p:txBody>
      </p:sp>
      <p:sp>
        <p:nvSpPr>
          <p:cNvPr id="2" name="La recopie et les références relatives">
            <a:extLst xmlns:a="http://schemas.openxmlformats.org/drawingml/2006/main">
              <a:ext uri="{FF2B5EF4-FFF2-40B4-BE49-F238E27FC236}">
                <a16:creationId xmlns:a16="http://schemas.microsoft.com/office/drawing/2014/main" id="{8001F2C6-D6FE-46D9-B66A-56E386FDC98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recopie et les références relatives</a:t>
            </a:r>
          </a:p>
        </p:txBody>
      </p:sp>
      <p:sp>
        <p:nvSpPr>
          <p:cNvPr id="3" name="Une référence relative désigne une cellule pa">
            <a:extLst xmlns:a="http://schemas.openxmlformats.org/drawingml/2006/main">
              <a:ext uri="{FF2B5EF4-FFF2-40B4-BE49-F238E27FC236}">
                <a16:creationId xmlns:a16="http://schemas.microsoft.com/office/drawing/2014/main" id="{A84D2590-770B-47F8-9600-95EE24C1C827}"/>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référence relative désigne une cellule par sa position par rapport à la formule. Elle s’adapte lors de la recopie.</a:t>
            </a:r>
          </a:p>
        </p:txBody>
      </p:sp>
      <p:sp>
        <p:nvSpPr>
          <p:cNvPr id="4" name="La référence suit le déplacement de la formul">
            <a:extLst xmlns:a="http://schemas.openxmlformats.org/drawingml/2006/main">
              <a:ext uri="{FF2B5EF4-FFF2-40B4-BE49-F238E27FC236}">
                <a16:creationId xmlns:a16="http://schemas.microsoft.com/office/drawing/2014/main" id="{C62E5129-4CC4-4014-A488-E5FA781F579C}"/>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76A50"/>
                </a:solidFill>
                <a:latin typeface="DejaVu Sans"/>
                <a:ea typeface="DejaVu Sans"/>
                <a:cs typeface="DejaVu Sans"/>
              </a:defRPr>
            </a:pPr>
            <a:r>
              <a:rPr sz="2325" b="1">
                <a:solidFill>
                  <a:srgbClr val="176A50"/>
                </a:solidFill>
                <a:latin typeface="DejaVu Sans"/>
                <a:ea typeface="DejaVu Sans"/>
                <a:cs typeface="DejaVu Sans"/>
              </a:rPr>
              <a:t>La référence suit le déplacement de la formule</a:t>
            </a:r>
          </a:p>
        </p:txBody>
      </p:sp>
      <p:sp>
        <p:nvSpPr>
          <p:cNvPr id="5" name="La recopie reproduit la règle de calcul.">
            <a:extLst xmlns:a="http://schemas.openxmlformats.org/drawingml/2006/main">
              <a:ext uri="{FF2B5EF4-FFF2-40B4-BE49-F238E27FC236}">
                <a16:creationId xmlns:a16="http://schemas.microsoft.com/office/drawing/2014/main" id="{768D6E4D-6B83-4F5E-9927-A6E5D026CBDC}"/>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La recopie reproduit la règle de calcul.</a:t>
            </a:r>
          </a:p>
        </p:txBody>
      </p:sp>
      <p:sp>
        <p:nvSpPr>
          <p:cNvPr id="6" name="La poignée de recopie se situe au coin inféri">
            <a:extLst xmlns:a="http://schemas.openxmlformats.org/drawingml/2006/main">
              <a:ext uri="{FF2B5EF4-FFF2-40B4-BE49-F238E27FC236}">
                <a16:creationId xmlns:a16="http://schemas.microsoft.com/office/drawing/2014/main" id="{2B1CE062-0B83-4961-9A13-C3B392A72788}"/>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La poignée de recopie se situe au coin inférieur droit de la sélection.</a:t>
            </a:r>
          </a:p>
        </p:txBody>
      </p:sp>
      <p:sp>
        <p:nvSpPr>
          <p:cNvPr id="7" name="Contrôler les références après la recopie.">
            <a:extLst xmlns:a="http://schemas.openxmlformats.org/drawingml/2006/main">
              <a:ext uri="{FF2B5EF4-FFF2-40B4-BE49-F238E27FC236}">
                <a16:creationId xmlns:a16="http://schemas.microsoft.com/office/drawing/2014/main" id="{F113FDA3-C823-4963-BC1C-B5A70D6D12E8}"/>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Contrôler les références après la recopie.</a:t>
            </a:r>
          </a:p>
        </p:txBody>
      </p:sp>
      <p:sp>
        <p:nvSpPr>
          <p:cNvPr id="8" name="N04 • Budget • Explication">
            <a:extLst xmlns:a="http://schemas.openxmlformats.org/drawingml/2006/main">
              <a:ext uri="{FF2B5EF4-FFF2-40B4-BE49-F238E27FC236}">
                <a16:creationId xmlns:a16="http://schemas.microsoft.com/office/drawing/2014/main" id="{3D7BF1D8-0E9E-4591-8DD2-9BADE79E8CA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N04 • Budget • Explication</a:t>
            </a:r>
          </a:p>
        </p:txBody>
      </p:sp>
      <p:sp>
        <p:nvSpPr>
          <p:cNvPr id="9" name="024 / 100">
            <a:extLst xmlns:a="http://schemas.openxmlformats.org/drawingml/2006/main">
              <a:ext uri="{FF2B5EF4-FFF2-40B4-BE49-F238E27FC236}">
                <a16:creationId xmlns:a16="http://schemas.microsoft.com/office/drawing/2014/main" id="{0755A233-829A-4358-8361-19715961EEC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024 / 100</a:t>
            </a:r>
          </a:p>
        </p:txBody>
      </p:sp>
    </p:spTree>
    <p:extLst>
      <p:ext uri="{BB962C8B-B14F-4D97-AF65-F5344CB8AC3E}">
        <p14:creationId xmlns:p14="http://schemas.microsoft.com/office/powerpoint/2010/main" val="1987966826"/>
      </p:ext>
    </p:extLst>
  </p:cSld>
</p:sld>
</file>

<file path=ppt/slides/slide2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4 · EXEMPLE EXPLIQUÉ">
            <a:extLst xmlns:a="http://schemas.openxmlformats.org/drawingml/2006/main">
              <a:ext uri="{FF2B5EF4-FFF2-40B4-BE49-F238E27FC236}">
                <a16:creationId xmlns:a16="http://schemas.microsoft.com/office/drawing/2014/main" id="{4DDD2FE3-4A94-4EC4-AB78-9349A1E05F2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N04 · EXEMPLE EXPLIQUÉ</a:t>
            </a:r>
          </a:p>
        </p:txBody>
      </p:sp>
      <p:sp>
        <p:nvSpPr>
          <p:cNvPr id="2" name="La même règle sur chaque poste">
            <a:extLst xmlns:a="http://schemas.openxmlformats.org/drawingml/2006/main">
              <a:ext uri="{FF2B5EF4-FFF2-40B4-BE49-F238E27FC236}">
                <a16:creationId xmlns:a16="http://schemas.microsoft.com/office/drawing/2014/main" id="{0106490F-EFEF-4703-A7D7-4797FE8823D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même règle sur chaque poste</a:t>
            </a:r>
          </a:p>
        </p:txBody>
      </p:sp>
      <p:graphicFrame>
        <p:nvGraphicFramePr>
          <p:cNvPr id="9" name=""/>
          <p:cNvGraphicFramePr/>
          <p:nvPr/>
        </p:nvGraphicFramePr>
        <p:xfrm>
          <a:off xmlns:a="http://schemas.openxmlformats.org/drawingml/2006/main" x="609600" y="2114550"/>
          <a:ext xmlns:a="http://schemas.openxmlformats.org/drawingml/2006/main" cx="10972800" cy="3295650"/>
        </p:xfrm>
        <a:graphic xmlns:a="http://schemas.openxmlformats.org/drawingml/2006/main">
          <a:graphicData uri="http://schemas.openxmlformats.org/drawingml/2006/table">
            <a:tbl>
              <a:tblPr/>
              <a:tblGrid>
                <a:gridCol w="3657600"/>
                <a:gridCol w="3657600"/>
                <a:gridCol w="3657600"/>
              </a:tblGrid>
              <a:tr h="659130">
                <a:tc>
                  <a:txBody>
                    <a:bodyPr wrap="square" lIns="152400" tIns="76200" rIns="152400" bIns="76200">
                      <a:noAutofit/>
                    </a:bodyPr>
                    <a:lstStyle/>
                    <a:p>
                      <a:pPr algn="l"/>
                      <a:r>
                        <a:rPr sz="1875" b="1">
                          <a:solidFill>
                            <a:srgbClr val="FFFFFF"/>
                          </a:solidFill>
                          <a:latin typeface="DejaVu Sans"/>
                          <a:ea typeface="DejaVu Sans"/>
                          <a:cs typeface="DejaVu Sans"/>
                        </a:rPr>
                        <a:t>Cellule du résultat</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Formule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Montant MAD</a:t>
                      </a:r>
                    </a:p>
                  </a:txBody>
                  <a:tcPr marL="91440" marR="91440" marT="45720" marB="45720" anchor="ctr">
                    <a:solidFill>
                      <a:srgbClr val="176A50"/>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D7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=B7*C7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D8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=B8*C8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1 050</a:t>
                      </a:r>
                    </a:p>
                  </a:txBody>
                  <a:tcPr marL="91440" marR="91440" marT="45720" marB="45720" anchor="ctr">
                    <a:solidFill>
                      <a:srgbClr val="F0F4EE"/>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D9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=B9*C9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D14</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=B14*C14</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150</a:t>
                      </a:r>
                    </a:p>
                  </a:txBody>
                  <a:tcPr marL="91440" marR="91440" marT="45720" marB="45720" anchor="ctr">
                    <a:solidFill>
                      <a:srgbClr val="F0F4EE"/>
                    </a:solidFill>
                  </a:tcPr>
                </a:tc>
              </a:tr>
            </a:tbl>
          </a:graphicData>
        </a:graphic>
      </p:graphicFrame>
      <p:sp>
        <p:nvSpPr>
          <p:cNvPr id="4" name="La règle quantité × prix reste identique. Les">
            <a:extLst xmlns:a="http://schemas.openxmlformats.org/drawingml/2006/main">
              <a:ext uri="{FF2B5EF4-FFF2-40B4-BE49-F238E27FC236}">
                <a16:creationId xmlns:a16="http://schemas.microsoft.com/office/drawing/2014/main" id="{B8B7C8BF-C15C-457F-A840-C67869A6EBCC}"/>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La règle quantité × prix reste identique. Les lignes suivent chaque poste.</a:t>
            </a:r>
          </a:p>
        </p:txBody>
      </p:sp>
      <p:sp>
        <p:nvSpPr>
          <p:cNvPr id="5" name="N04 • Budget • Exemple">
            <a:extLst xmlns:a="http://schemas.openxmlformats.org/drawingml/2006/main">
              <a:ext uri="{FF2B5EF4-FFF2-40B4-BE49-F238E27FC236}">
                <a16:creationId xmlns:a16="http://schemas.microsoft.com/office/drawing/2014/main" id="{D166AEA9-B606-4E8F-8FE5-A7C6FCD018EA}"/>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N04 • Budget • Exemple</a:t>
            </a:r>
          </a:p>
        </p:txBody>
      </p:sp>
      <p:sp>
        <p:nvSpPr>
          <p:cNvPr id="6" name="025 / 100">
            <a:extLst xmlns:a="http://schemas.openxmlformats.org/drawingml/2006/main">
              <a:ext uri="{FF2B5EF4-FFF2-40B4-BE49-F238E27FC236}">
                <a16:creationId xmlns:a16="http://schemas.microsoft.com/office/drawing/2014/main" id="{BAE47543-7B92-4EEE-9CB6-49E0CF21C037}"/>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025 / 100</a:t>
            </a:r>
          </a:p>
        </p:txBody>
      </p:sp>
    </p:spTree>
    <p:extLst>
      <p:ext uri="{BB962C8B-B14F-4D97-AF65-F5344CB8AC3E}">
        <p14:creationId xmlns:p14="http://schemas.microsoft.com/office/powerpoint/2010/main" val="613528610"/>
      </p:ext>
    </p:extLst>
  </p:cSld>
</p:sld>
</file>

<file path=ppt/slides/slide2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4 · LA RECOPIE ET LES RÉFÉRENCES RELATIVES">
            <a:extLst xmlns:a="http://schemas.openxmlformats.org/drawingml/2006/main">
              <a:ext uri="{FF2B5EF4-FFF2-40B4-BE49-F238E27FC236}">
                <a16:creationId xmlns:a16="http://schemas.microsoft.com/office/drawing/2014/main" id="{551DF448-9490-451E-81EC-9BA3560E60B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N04 · LA RECOPIE ET LES RÉFÉRENCES RELATIVES</a:t>
            </a:r>
          </a:p>
        </p:txBody>
      </p:sp>
      <p:sp>
        <p:nvSpPr>
          <p:cNvPr id="2" name="La démonstration dans Excel">
            <a:extLst xmlns:a="http://schemas.openxmlformats.org/drawingml/2006/main">
              <a:ext uri="{FF2B5EF4-FFF2-40B4-BE49-F238E27FC236}">
                <a16:creationId xmlns:a16="http://schemas.microsoft.com/office/drawing/2014/main" id="{72774A5A-19EF-4006-9B6D-9D9FFCB74C8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065D1C8D-8148-4107-BB2C-A6C96233E2A7}"/>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Saisir =B7*C7 dans D7.">
            <a:extLst xmlns:a="http://schemas.openxmlformats.org/drawingml/2006/main">
              <a:ext uri="{FF2B5EF4-FFF2-40B4-BE49-F238E27FC236}">
                <a16:creationId xmlns:a16="http://schemas.microsoft.com/office/drawing/2014/main" id="{4752BC1D-79FD-4523-9D7A-4CE0F5A0008E}"/>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Saisir =B7*C7 dans D7.</a:t>
            </a:r>
          </a:p>
        </p:txBody>
      </p:sp>
      <p:sp>
        <p:nvSpPr>
          <p:cNvPr id="5" name="02">
            <a:extLst xmlns:a="http://schemas.openxmlformats.org/drawingml/2006/main">
              <a:ext uri="{FF2B5EF4-FFF2-40B4-BE49-F238E27FC236}">
                <a16:creationId xmlns:a16="http://schemas.microsoft.com/office/drawing/2014/main" id="{BF44D944-133F-41EB-B245-A458D3B47815}"/>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Faire glisser la poignée de recopie jusqu’à D">
            <a:extLst xmlns:a="http://schemas.openxmlformats.org/drawingml/2006/main">
              <a:ext uri="{FF2B5EF4-FFF2-40B4-BE49-F238E27FC236}">
                <a16:creationId xmlns:a16="http://schemas.microsoft.com/office/drawing/2014/main" id="{7D28D0E6-0EB8-4BFE-B0B7-15B834794C4D}"/>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Faire glisser la poignée de recopie jusqu’à D14.</a:t>
            </a:r>
          </a:p>
        </p:txBody>
      </p:sp>
      <p:sp>
        <p:nvSpPr>
          <p:cNvPr id="7" name="03">
            <a:extLst xmlns:a="http://schemas.openxmlformats.org/drawingml/2006/main">
              <a:ext uri="{FF2B5EF4-FFF2-40B4-BE49-F238E27FC236}">
                <a16:creationId xmlns:a16="http://schemas.microsoft.com/office/drawing/2014/main" id="{01F44CB5-D0BC-4CE9-9DBE-1C0B0701B084}"/>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Lire les formules de D8 puis de D14 dans la b">
            <a:extLst xmlns:a="http://schemas.openxmlformats.org/drawingml/2006/main">
              <a:ext uri="{FF2B5EF4-FFF2-40B4-BE49-F238E27FC236}">
                <a16:creationId xmlns:a16="http://schemas.microsoft.com/office/drawing/2014/main" id="{3E6D6873-50D4-485E-B84B-9814A7715CBC}"/>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Lire les formules de D8 puis de D14 dans la barre de formule.</a:t>
            </a:r>
          </a:p>
        </p:txBody>
      </p:sp>
      <p:sp>
        <p:nvSpPr>
          <p:cNvPr id="9" name="À SAISIR OU À VÉRIFIER">
            <a:extLst xmlns:a="http://schemas.openxmlformats.org/drawingml/2006/main">
              <a:ext uri="{FF2B5EF4-FFF2-40B4-BE49-F238E27FC236}">
                <a16:creationId xmlns:a16="http://schemas.microsoft.com/office/drawing/2014/main" id="{1FDBD687-8B19-427C-BC81-058AF7EDEA84}"/>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D7 : =B7*C7&#10;D8 : =B8*C8">
            <a:extLst xmlns:a="http://schemas.openxmlformats.org/drawingml/2006/main">
              <a:ext uri="{FF2B5EF4-FFF2-40B4-BE49-F238E27FC236}">
                <a16:creationId xmlns:a16="http://schemas.microsoft.com/office/drawing/2014/main" id="{6D910316-80F4-417A-8FE7-E8CFBF33FC82}"/>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D7 : =B7*C7</a:t>
            </a:r>
          </a:p>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D8 : =B8*C8</a:t>
            </a:r>
          </a:p>
        </p:txBody>
      </p:sp>
      <p:sp>
        <p:nvSpPr>
          <p:cNvPr id="11" name="Feuille : Budget">
            <a:extLst xmlns:a="http://schemas.openxmlformats.org/drawingml/2006/main">
              <a:ext uri="{FF2B5EF4-FFF2-40B4-BE49-F238E27FC236}">
                <a16:creationId xmlns:a16="http://schemas.microsoft.com/office/drawing/2014/main" id="{BED37A16-A9E8-41E8-ADE8-C21F81B9BEF3}"/>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4 • Budget • Démonstration">
            <a:extLst xmlns:a="http://schemas.openxmlformats.org/drawingml/2006/main">
              <a:ext uri="{FF2B5EF4-FFF2-40B4-BE49-F238E27FC236}">
                <a16:creationId xmlns:a16="http://schemas.microsoft.com/office/drawing/2014/main" id="{D9724F26-8CF1-40DA-A5D7-53EC6E3ED4A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N04 • Budget • Démonstration</a:t>
            </a:r>
          </a:p>
        </p:txBody>
      </p:sp>
      <p:sp>
        <p:nvSpPr>
          <p:cNvPr id="13" name="026 / 100">
            <a:extLst xmlns:a="http://schemas.openxmlformats.org/drawingml/2006/main">
              <a:ext uri="{FF2B5EF4-FFF2-40B4-BE49-F238E27FC236}">
                <a16:creationId xmlns:a16="http://schemas.microsoft.com/office/drawing/2014/main" id="{8F06DC92-BBB3-4840-A331-301294876D7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026 / 100</a:t>
            </a:r>
          </a:p>
        </p:txBody>
      </p:sp>
    </p:spTree>
    <p:extLst>
      <p:ext uri="{BB962C8B-B14F-4D97-AF65-F5344CB8AC3E}">
        <p14:creationId xmlns:p14="http://schemas.microsoft.com/office/powerpoint/2010/main" val="55950243"/>
      </p:ext>
    </p:extLst>
  </p:cSld>
</p:sld>
</file>

<file path=ppt/slides/slide2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4 · TRAVAIL INDIVIDUEL · 9 MINUTES">
            <a:extLst xmlns:a="http://schemas.openxmlformats.org/drawingml/2006/main">
              <a:ext uri="{FF2B5EF4-FFF2-40B4-BE49-F238E27FC236}">
                <a16:creationId xmlns:a16="http://schemas.microsoft.com/office/drawing/2014/main" id="{5B21DE4A-6FFF-44A3-BDC1-1E561670145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N04 · TRAVAIL INDIVIDUEL · 9 MINUTES</a:t>
            </a:r>
          </a:p>
        </p:txBody>
      </p:sp>
      <p:sp>
        <p:nvSpPr>
          <p:cNvPr id="2" name="La manipulation à réaliser">
            <a:extLst xmlns:a="http://schemas.openxmlformats.org/drawingml/2006/main">
              <a:ext uri="{FF2B5EF4-FFF2-40B4-BE49-F238E27FC236}">
                <a16:creationId xmlns:a16="http://schemas.microsoft.com/office/drawing/2014/main" id="{95AF428C-3AEC-4BCA-AD83-5C14C86037C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EA985691-B867-4BC4-B233-1A6CE5DCE3E4}"/>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ompléter D7:D14 par recopie.">
            <a:extLst xmlns:a="http://schemas.openxmlformats.org/drawingml/2006/main">
              <a:ext uri="{FF2B5EF4-FFF2-40B4-BE49-F238E27FC236}">
                <a16:creationId xmlns:a16="http://schemas.microsoft.com/office/drawing/2014/main" id="{44FE7833-13A0-4367-ABC9-A2136A3AA331}"/>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D7:D14 par recopie.</a:t>
            </a:r>
          </a:p>
        </p:txBody>
      </p:sp>
      <p:sp>
        <p:nvSpPr>
          <p:cNvPr id="5" name="02">
            <a:extLst xmlns:a="http://schemas.openxmlformats.org/drawingml/2006/main">
              <a:ext uri="{FF2B5EF4-FFF2-40B4-BE49-F238E27FC236}">
                <a16:creationId xmlns:a16="http://schemas.microsoft.com/office/drawing/2014/main" id="{3E3549BB-3AF8-461D-B9E4-7C9A7C19D180}"/>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Vérifier les formules en D10 et D14.">
            <a:extLst xmlns:a="http://schemas.openxmlformats.org/drawingml/2006/main">
              <a:ext uri="{FF2B5EF4-FFF2-40B4-BE49-F238E27FC236}">
                <a16:creationId xmlns:a16="http://schemas.microsoft.com/office/drawing/2014/main" id="{AB67018C-79B4-4DB2-B295-F715860E9711}"/>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Vérifier les formules en D10 et D14.</a:t>
            </a:r>
          </a:p>
        </p:txBody>
      </p:sp>
      <p:sp>
        <p:nvSpPr>
          <p:cNvPr id="7" name="03">
            <a:extLst xmlns:a="http://schemas.openxmlformats.org/drawingml/2006/main">
              <a:ext uri="{FF2B5EF4-FFF2-40B4-BE49-F238E27FC236}">
                <a16:creationId xmlns:a16="http://schemas.microsoft.com/office/drawing/2014/main" id="{7ACC6A88-AD7C-4525-94A9-3CBC6F492D89}"/>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Changer un prix, constater l’effet, puis réta">
            <a:extLst xmlns:a="http://schemas.openxmlformats.org/drawingml/2006/main">
              <a:ext uri="{FF2B5EF4-FFF2-40B4-BE49-F238E27FC236}">
                <a16:creationId xmlns:a16="http://schemas.microsoft.com/office/drawing/2014/main" id="{5A3989A6-77A6-4428-8CD9-DF574DB9ACCB}"/>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Changer un prix, constater l’effet, puis rétablir sa valeur.</a:t>
            </a:r>
          </a:p>
        </p:txBody>
      </p:sp>
      <p:sp>
        <p:nvSpPr>
          <p:cNvPr id="9" name="PRODUCTION ATTENDUE">
            <a:extLst xmlns:a="http://schemas.openxmlformats.org/drawingml/2006/main">
              <a:ext uri="{FF2B5EF4-FFF2-40B4-BE49-F238E27FC236}">
                <a16:creationId xmlns:a16="http://schemas.microsoft.com/office/drawing/2014/main" id="{A223A02E-28B0-40DB-9B50-3D835D40A354}"/>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Huit montants calculés à partir de leur propr">
            <a:extLst xmlns:a="http://schemas.openxmlformats.org/drawingml/2006/main">
              <a:ext uri="{FF2B5EF4-FFF2-40B4-BE49-F238E27FC236}">
                <a16:creationId xmlns:a16="http://schemas.microsoft.com/office/drawing/2014/main" id="{5607B301-6EAE-43E8-92D7-07ED4ECA4C37}"/>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Huit montants calculés à partir de leur propre ligne.</a:t>
            </a:r>
          </a:p>
        </p:txBody>
      </p:sp>
      <p:sp>
        <p:nvSpPr>
          <p:cNvPr id="11" name="N04 • Budget • Manipulation">
            <a:extLst xmlns:a="http://schemas.openxmlformats.org/drawingml/2006/main">
              <a:ext uri="{FF2B5EF4-FFF2-40B4-BE49-F238E27FC236}">
                <a16:creationId xmlns:a16="http://schemas.microsoft.com/office/drawing/2014/main" id="{38C7B4BF-3CD7-423F-A46D-AD795DE809A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N04 • Budget • Manipulation</a:t>
            </a:r>
          </a:p>
        </p:txBody>
      </p:sp>
      <p:sp>
        <p:nvSpPr>
          <p:cNvPr id="12" name="027 / 100">
            <a:extLst xmlns:a="http://schemas.openxmlformats.org/drawingml/2006/main">
              <a:ext uri="{FF2B5EF4-FFF2-40B4-BE49-F238E27FC236}">
                <a16:creationId xmlns:a16="http://schemas.microsoft.com/office/drawing/2014/main" id="{621052EE-4C3F-4FFC-814B-F4AF15E31C8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027 / 100</a:t>
            </a:r>
          </a:p>
        </p:txBody>
      </p:sp>
    </p:spTree>
    <p:extLst>
      <p:ext uri="{BB962C8B-B14F-4D97-AF65-F5344CB8AC3E}">
        <p14:creationId xmlns:p14="http://schemas.microsoft.com/office/powerpoint/2010/main" val="186746457"/>
      </p:ext>
    </p:extLst>
  </p:cSld>
</p:sld>
</file>

<file path=ppt/slides/slide2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4 · CORRECTION ET CONSOLIDATION">
            <a:extLst xmlns:a="http://schemas.openxmlformats.org/drawingml/2006/main">
              <a:ext uri="{FF2B5EF4-FFF2-40B4-BE49-F238E27FC236}">
                <a16:creationId xmlns:a16="http://schemas.microsoft.com/office/drawing/2014/main" id="{E3FE2D40-869E-4F3A-AA35-B1138E8D8FC7}"/>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N04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F823880D-2C5B-4AF2-A888-AB2E523F6210}"/>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Téléphone D10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=B10*C10 = 100</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Livres D12</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=B12*C12 = 200</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Loisirs D13</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=B13*C13 = 400</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Divers D14</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=B14*C14 = 150</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41B2BCBE-648F-4D4D-8769-A2EA28A101B5}"/>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Une formule recopiée doit garder le bon lien ">
            <a:extLst xmlns:a="http://schemas.openxmlformats.org/drawingml/2006/main">
              <a:ext uri="{FF2B5EF4-FFF2-40B4-BE49-F238E27FC236}">
                <a16:creationId xmlns:a16="http://schemas.microsoft.com/office/drawing/2014/main" id="{E8908E1B-1AFC-4813-913A-BF7D261C5B26}"/>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formule recopiée doit garder le bon lien entre les données de la même ligne.</a:t>
            </a:r>
          </a:p>
        </p:txBody>
      </p:sp>
      <p:sp>
        <p:nvSpPr>
          <p:cNvPr id="6" name="N04 • Budget • Correction">
            <a:extLst xmlns:a="http://schemas.openxmlformats.org/drawingml/2006/main">
              <a:ext uri="{FF2B5EF4-FFF2-40B4-BE49-F238E27FC236}">
                <a16:creationId xmlns:a16="http://schemas.microsoft.com/office/drawing/2014/main" id="{1D6C11CD-5787-4A31-8F11-C7375B3BFD9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N04 • Budget • Correction</a:t>
            </a:r>
          </a:p>
        </p:txBody>
      </p:sp>
      <p:sp>
        <p:nvSpPr>
          <p:cNvPr id="7" name="028 / 100">
            <a:extLst xmlns:a="http://schemas.openxmlformats.org/drawingml/2006/main">
              <a:ext uri="{FF2B5EF4-FFF2-40B4-BE49-F238E27FC236}">
                <a16:creationId xmlns:a16="http://schemas.microsoft.com/office/drawing/2014/main" id="{FF739F9A-E9D6-4E76-A86A-8F0CC5326B4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028 / 100</a:t>
            </a:r>
          </a:p>
        </p:txBody>
      </p:sp>
    </p:spTree>
    <p:extLst>
      <p:ext uri="{BB962C8B-B14F-4D97-AF65-F5344CB8AC3E}">
        <p14:creationId xmlns:p14="http://schemas.microsoft.com/office/powerpoint/2010/main" val="378499645"/>
      </p:ext>
    </p:extLst>
  </p:cSld>
</p:sld>
</file>

<file path=ppt/slides/slide2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5 · L’IDÉE ESSENTIELLE">
            <a:extLst xmlns:a="http://schemas.openxmlformats.org/drawingml/2006/main">
              <a:ext uri="{FF2B5EF4-FFF2-40B4-BE49-F238E27FC236}">
                <a16:creationId xmlns:a16="http://schemas.microsoft.com/office/drawing/2014/main" id="{29BE6524-AA33-4BD0-AC57-C98D428D1825}"/>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N05 · L’IDÉE ESSENTIELLE</a:t>
            </a:r>
          </a:p>
        </p:txBody>
      </p:sp>
      <p:sp>
        <p:nvSpPr>
          <p:cNvPr id="2" name="Les références absolues">
            <a:extLst xmlns:a="http://schemas.openxmlformats.org/drawingml/2006/main">
              <a:ext uri="{FF2B5EF4-FFF2-40B4-BE49-F238E27FC236}">
                <a16:creationId xmlns:a16="http://schemas.microsoft.com/office/drawing/2014/main" id="{2823A07B-C1E1-4D1D-9A87-6DF2CC98359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références absolues</a:t>
            </a:r>
          </a:p>
        </p:txBody>
      </p:sp>
      <p:sp>
        <p:nvSpPr>
          <p:cNvPr id="3" name="Une référence absolue conserve la même ligne ">
            <a:extLst xmlns:a="http://schemas.openxmlformats.org/drawingml/2006/main">
              <a:ext uri="{FF2B5EF4-FFF2-40B4-BE49-F238E27FC236}">
                <a16:creationId xmlns:a16="http://schemas.microsoft.com/office/drawing/2014/main" id="{A97C5A97-9976-43BD-9A19-62C998F0EA8B}"/>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référence absolue conserve la même ligne et la même colonne quand on recopie une formule.</a:t>
            </a:r>
          </a:p>
        </p:txBody>
      </p:sp>
      <p:sp>
        <p:nvSpPr>
          <p:cNvPr id="4" name="Le symbole $ fixe une partie de la référence">
            <a:extLst xmlns:a="http://schemas.openxmlformats.org/drawingml/2006/main">
              <a:ext uri="{FF2B5EF4-FFF2-40B4-BE49-F238E27FC236}">
                <a16:creationId xmlns:a16="http://schemas.microsoft.com/office/drawing/2014/main" id="{1AC8556B-1377-4454-AFE7-3FEBECCDBE95}"/>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Le symbole $ fixe une partie de la référence</a:t>
            </a:r>
          </a:p>
        </p:txBody>
      </p:sp>
      <p:sp>
        <p:nvSpPr>
          <p:cNvPr id="5" name="$B fixe la colonne B.">
            <a:extLst xmlns:a="http://schemas.openxmlformats.org/drawingml/2006/main">
              <a:ext uri="{FF2B5EF4-FFF2-40B4-BE49-F238E27FC236}">
                <a16:creationId xmlns:a16="http://schemas.microsoft.com/office/drawing/2014/main" id="{945FA80A-7F36-4F43-BD14-BEC1A3D71001}"/>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$B fixe la colonne B.</a:t>
            </a:r>
          </a:p>
        </p:txBody>
      </p:sp>
      <p:sp>
        <p:nvSpPr>
          <p:cNvPr id="6" name="B$3 fixe la ligne 3.">
            <a:extLst xmlns:a="http://schemas.openxmlformats.org/drawingml/2006/main">
              <a:ext uri="{FF2B5EF4-FFF2-40B4-BE49-F238E27FC236}">
                <a16:creationId xmlns:a16="http://schemas.microsoft.com/office/drawing/2014/main" id="{F1C3AB22-112C-410C-B298-F5A893A59BED}"/>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B$3 fixe la ligne 3.</a:t>
            </a:r>
          </a:p>
        </p:txBody>
      </p:sp>
      <p:sp>
        <p:nvSpPr>
          <p:cNvPr id="7" name="$B$3 fixe la colonne et la ligne.">
            <a:extLst xmlns:a="http://schemas.openxmlformats.org/drawingml/2006/main">
              <a:ext uri="{FF2B5EF4-FFF2-40B4-BE49-F238E27FC236}">
                <a16:creationId xmlns:a16="http://schemas.microsoft.com/office/drawing/2014/main" id="{F69B4723-7372-4BBC-BB26-9770B6C579CA}"/>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$B$3 fixe la colonne et la ligne.</a:t>
            </a:r>
          </a:p>
        </p:txBody>
      </p:sp>
      <p:sp>
        <p:nvSpPr>
          <p:cNvPr id="8" name="N05 • Budget • Explication">
            <a:extLst xmlns:a="http://schemas.openxmlformats.org/drawingml/2006/main">
              <a:ext uri="{FF2B5EF4-FFF2-40B4-BE49-F238E27FC236}">
                <a16:creationId xmlns:a16="http://schemas.microsoft.com/office/drawing/2014/main" id="{E5C18E3D-F8DA-4E3F-BF2D-04D35E19B40E}"/>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N05 • Budget • Explication</a:t>
            </a:r>
          </a:p>
        </p:txBody>
      </p:sp>
      <p:sp>
        <p:nvSpPr>
          <p:cNvPr id="9" name="029 / 100">
            <a:extLst xmlns:a="http://schemas.openxmlformats.org/drawingml/2006/main">
              <a:ext uri="{FF2B5EF4-FFF2-40B4-BE49-F238E27FC236}">
                <a16:creationId xmlns:a16="http://schemas.microsoft.com/office/drawing/2014/main" id="{A1AA8E7E-7582-4368-8D54-6DC3A08129C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029 / 100</a:t>
            </a:r>
          </a:p>
        </p:txBody>
      </p:sp>
    </p:spTree>
    <p:extLst>
      <p:ext uri="{BB962C8B-B14F-4D97-AF65-F5344CB8AC3E}">
        <p14:creationId xmlns:p14="http://schemas.microsoft.com/office/powerpoint/2010/main" val="1527294092"/>
      </p:ext>
    </p:extLst>
  </p:cSld>
</p:sld>
</file>

<file path=ppt/slides/slide3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5 · EXEMPLE EXPLIQUÉ">
            <a:extLst xmlns:a="http://schemas.openxmlformats.org/drawingml/2006/main">
              <a:ext uri="{FF2B5EF4-FFF2-40B4-BE49-F238E27FC236}">
                <a16:creationId xmlns:a16="http://schemas.microsoft.com/office/drawing/2014/main" id="{1E8741B2-40E8-4047-AA81-00BAB6EAB38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N05 · EXEMPLE EXPLIQUÉ</a:t>
            </a:r>
          </a:p>
        </p:txBody>
      </p:sp>
      <p:sp>
        <p:nvSpPr>
          <p:cNvPr id="2" name="Une réserve de 10 % pour chaque poste">
            <a:extLst xmlns:a="http://schemas.openxmlformats.org/drawingml/2006/main">
              <a:ext uri="{FF2B5EF4-FFF2-40B4-BE49-F238E27FC236}">
                <a16:creationId xmlns:a16="http://schemas.microsoft.com/office/drawing/2014/main" id="{846E8A50-7533-4A01-8190-8F7C5370B1D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Une réserve de 10 % pour chaque poste</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Cellule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Formule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Réserve MAD</a:t>
                      </a:r>
                    </a:p>
                  </a:txBody>
                  <a:tcPr marL="91440" marR="91440" marT="45720" marB="45720" anchor="ctr">
                    <a:solidFill>
                      <a:srgbClr val="176A50"/>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E7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=D7*$B$3</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180</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E8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=D8*$B$3</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105</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E9</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=D9*$B$3</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a:t>
                      </a:r>
                    </a:p>
                  </a:txBody>
                  <a:tcPr marL="91440" marR="91440" marT="45720" marB="45720" anchor="ctr">
                    <a:solidFill>
                      <a:srgbClr val="FFFFFF"/>
                    </a:solidFill>
                  </a:tcPr>
                </a:tc>
              </a:tr>
            </a:tbl>
          </a:graphicData>
        </a:graphic>
      </p:graphicFrame>
      <p:sp>
        <p:nvSpPr>
          <p:cNvPr id="4" name="B3 contient le taux commun de 10 %. On centra">
            <a:extLst xmlns:a="http://schemas.openxmlformats.org/drawingml/2006/main">
              <a:ext uri="{FF2B5EF4-FFF2-40B4-BE49-F238E27FC236}">
                <a16:creationId xmlns:a16="http://schemas.microsoft.com/office/drawing/2014/main" id="{AF1AFDEC-D9A4-4D47-963F-28FA7BA2793B}"/>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B3 contient le taux commun de 10 %. On centralise cette hypothèse.</a:t>
            </a:r>
          </a:p>
        </p:txBody>
      </p:sp>
      <p:sp>
        <p:nvSpPr>
          <p:cNvPr id="5" name="N05 • Budget • Exemple">
            <a:extLst xmlns:a="http://schemas.openxmlformats.org/drawingml/2006/main">
              <a:ext uri="{FF2B5EF4-FFF2-40B4-BE49-F238E27FC236}">
                <a16:creationId xmlns:a16="http://schemas.microsoft.com/office/drawing/2014/main" id="{AFB271C3-729E-4D5D-87F1-B6D93E9259B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N05 • Budget • Exemple</a:t>
            </a:r>
          </a:p>
        </p:txBody>
      </p:sp>
      <p:sp>
        <p:nvSpPr>
          <p:cNvPr id="6" name="030 / 100">
            <a:extLst xmlns:a="http://schemas.openxmlformats.org/drawingml/2006/main">
              <a:ext uri="{FF2B5EF4-FFF2-40B4-BE49-F238E27FC236}">
                <a16:creationId xmlns:a16="http://schemas.microsoft.com/office/drawing/2014/main" id="{8F2D30C9-8506-4A63-B3BD-501422F8E30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030 / 100</a:t>
            </a:r>
          </a:p>
        </p:txBody>
      </p:sp>
    </p:spTree>
    <p:extLst>
      <p:ext uri="{BB962C8B-B14F-4D97-AF65-F5344CB8AC3E}">
        <p14:creationId xmlns:p14="http://schemas.microsoft.com/office/powerpoint/2010/main" val="625986001"/>
      </p:ext>
    </p:extLst>
  </p:cSld>
</p:sld>
</file>

<file path=ppt/slides/slide3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5 · LES RÉFÉRENCES ABSOLUES">
            <a:extLst xmlns:a="http://schemas.openxmlformats.org/drawingml/2006/main">
              <a:ext uri="{FF2B5EF4-FFF2-40B4-BE49-F238E27FC236}">
                <a16:creationId xmlns:a16="http://schemas.microsoft.com/office/drawing/2014/main" id="{2EECC79A-6CD6-4504-BEA7-0A0DCDB4CB97}"/>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N05 · LES RÉFÉRENCES ABSOLUES</a:t>
            </a:r>
          </a:p>
        </p:txBody>
      </p:sp>
      <p:sp>
        <p:nvSpPr>
          <p:cNvPr id="2" name="La démonstration dans Excel">
            <a:extLst xmlns:a="http://schemas.openxmlformats.org/drawingml/2006/main">
              <a:ext uri="{FF2B5EF4-FFF2-40B4-BE49-F238E27FC236}">
                <a16:creationId xmlns:a16="http://schemas.microsoft.com/office/drawing/2014/main" id="{6DE80E18-0D4F-4173-A57D-ACECF3B5DE8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FCF541CF-BE15-4DA0-902F-55D6336C54C0}"/>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Dans E7, saisir =D7*$B$3.">
            <a:extLst xmlns:a="http://schemas.openxmlformats.org/drawingml/2006/main">
              <a:ext uri="{FF2B5EF4-FFF2-40B4-BE49-F238E27FC236}">
                <a16:creationId xmlns:a16="http://schemas.microsoft.com/office/drawing/2014/main" id="{CDA9D5E6-2FE9-4440-B7C9-2A35B7127B4B}"/>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E7, saisir =D7*$B$3.</a:t>
            </a:r>
          </a:p>
        </p:txBody>
      </p:sp>
      <p:sp>
        <p:nvSpPr>
          <p:cNvPr id="5" name="02">
            <a:extLst xmlns:a="http://schemas.openxmlformats.org/drawingml/2006/main">
              <a:ext uri="{FF2B5EF4-FFF2-40B4-BE49-F238E27FC236}">
                <a16:creationId xmlns:a16="http://schemas.microsoft.com/office/drawing/2014/main" id="{183F2550-839A-42A4-9D45-E7E583D6EC0F}"/>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Recopier jusqu’à E14.">
            <a:extLst xmlns:a="http://schemas.openxmlformats.org/drawingml/2006/main">
              <a:ext uri="{FF2B5EF4-FFF2-40B4-BE49-F238E27FC236}">
                <a16:creationId xmlns:a16="http://schemas.microsoft.com/office/drawing/2014/main" id="{9B08C946-D3F0-4492-A076-E6EB8602B83B}"/>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Recopier jusqu’à E14.</a:t>
            </a:r>
          </a:p>
        </p:txBody>
      </p:sp>
      <p:sp>
        <p:nvSpPr>
          <p:cNvPr id="7" name="03">
            <a:extLst xmlns:a="http://schemas.openxmlformats.org/drawingml/2006/main">
              <a:ext uri="{FF2B5EF4-FFF2-40B4-BE49-F238E27FC236}">
                <a16:creationId xmlns:a16="http://schemas.microsoft.com/office/drawing/2014/main" id="{85E88722-ABD8-4929-9836-6E777AD041CD}"/>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Passer B3 à 12 %, constater les changements, ">
            <a:extLst xmlns:a="http://schemas.openxmlformats.org/drawingml/2006/main">
              <a:ext uri="{FF2B5EF4-FFF2-40B4-BE49-F238E27FC236}">
                <a16:creationId xmlns:a16="http://schemas.microsoft.com/office/drawing/2014/main" id="{0FEAC572-4F92-427C-91D1-BEA59AAD5D28}"/>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Passer B3 à 12 %, constater les changements, puis rétablir 10 %.</a:t>
            </a:r>
          </a:p>
        </p:txBody>
      </p:sp>
      <p:sp>
        <p:nvSpPr>
          <p:cNvPr id="9" name="À SAISIR OU À VÉRIFIER">
            <a:extLst xmlns:a="http://schemas.openxmlformats.org/drawingml/2006/main">
              <a:ext uri="{FF2B5EF4-FFF2-40B4-BE49-F238E27FC236}">
                <a16:creationId xmlns:a16="http://schemas.microsoft.com/office/drawing/2014/main" id="{2FC5F931-C5BC-4988-AD09-667DF22C02F2}"/>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D7*$B$3">
            <a:extLst xmlns:a="http://schemas.openxmlformats.org/drawingml/2006/main">
              <a:ext uri="{FF2B5EF4-FFF2-40B4-BE49-F238E27FC236}">
                <a16:creationId xmlns:a16="http://schemas.microsoft.com/office/drawing/2014/main" id="{99E39F07-AF48-41DD-9848-0CCA6C8D8B63}"/>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=D7*$B$3</a:t>
            </a:r>
          </a:p>
        </p:txBody>
      </p:sp>
      <p:sp>
        <p:nvSpPr>
          <p:cNvPr id="11" name="Feuille : Budget">
            <a:extLst xmlns:a="http://schemas.openxmlformats.org/drawingml/2006/main">
              <a:ext uri="{FF2B5EF4-FFF2-40B4-BE49-F238E27FC236}">
                <a16:creationId xmlns:a16="http://schemas.microsoft.com/office/drawing/2014/main" id="{C812391C-030C-4E19-AD5B-062C02B26FA3}"/>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5 • Budget • Démonstration">
            <a:extLst xmlns:a="http://schemas.openxmlformats.org/drawingml/2006/main">
              <a:ext uri="{FF2B5EF4-FFF2-40B4-BE49-F238E27FC236}">
                <a16:creationId xmlns:a16="http://schemas.microsoft.com/office/drawing/2014/main" id="{472869E9-CC63-4AFE-A977-F31B3620CF42}"/>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N05 • Budget • Démonstration</a:t>
            </a:r>
          </a:p>
        </p:txBody>
      </p:sp>
      <p:sp>
        <p:nvSpPr>
          <p:cNvPr id="13" name="031 / 100">
            <a:extLst xmlns:a="http://schemas.openxmlformats.org/drawingml/2006/main">
              <a:ext uri="{FF2B5EF4-FFF2-40B4-BE49-F238E27FC236}">
                <a16:creationId xmlns:a16="http://schemas.microsoft.com/office/drawing/2014/main" id="{9651B8D7-E0B1-46A8-91FD-4E4AECEFD40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031 / 100</a:t>
            </a:r>
          </a:p>
        </p:txBody>
      </p:sp>
    </p:spTree>
    <p:extLst>
      <p:ext uri="{BB962C8B-B14F-4D97-AF65-F5344CB8AC3E}">
        <p14:creationId xmlns:p14="http://schemas.microsoft.com/office/powerpoint/2010/main" val="1536326986"/>
      </p:ext>
    </p:extLst>
  </p:cSld>
</p:sld>
</file>

<file path=ppt/slides/slide3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5 · TRAVAIL INDIVIDUEL · 9 MINUTES">
            <a:extLst xmlns:a="http://schemas.openxmlformats.org/drawingml/2006/main">
              <a:ext uri="{FF2B5EF4-FFF2-40B4-BE49-F238E27FC236}">
                <a16:creationId xmlns:a16="http://schemas.microsoft.com/office/drawing/2014/main" id="{F7C17C0F-33C8-45F7-B80E-588C59D5427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N05 · TRAVAIL INDIVIDUEL · 9 MINUTES</a:t>
            </a:r>
          </a:p>
        </p:txBody>
      </p:sp>
      <p:sp>
        <p:nvSpPr>
          <p:cNvPr id="2" name="La manipulation à réaliser">
            <a:extLst xmlns:a="http://schemas.openxmlformats.org/drawingml/2006/main">
              <a:ext uri="{FF2B5EF4-FFF2-40B4-BE49-F238E27FC236}">
                <a16:creationId xmlns:a16="http://schemas.microsoft.com/office/drawing/2014/main" id="{DB9BD54A-C221-4CAA-A873-DDFECA4E8B1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B95901FB-16F0-45E7-B66C-289B2314EFB5}"/>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ompléter E7:E14 avec une référence absolue a">
            <a:extLst xmlns:a="http://schemas.openxmlformats.org/drawingml/2006/main">
              <a:ext uri="{FF2B5EF4-FFF2-40B4-BE49-F238E27FC236}">
                <a16:creationId xmlns:a16="http://schemas.microsoft.com/office/drawing/2014/main" id="{42EF5B6A-F592-40F7-8952-48CB69F6CA78}"/>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E7:E14 avec une référence absolue au taux.</a:t>
            </a:r>
          </a:p>
        </p:txBody>
      </p:sp>
      <p:sp>
        <p:nvSpPr>
          <p:cNvPr id="5" name="02">
            <a:extLst xmlns:a="http://schemas.openxmlformats.org/drawingml/2006/main">
              <a:ext uri="{FF2B5EF4-FFF2-40B4-BE49-F238E27FC236}">
                <a16:creationId xmlns:a16="http://schemas.microsoft.com/office/drawing/2014/main" id="{52D46894-38D8-4AAA-9371-EDF2435F05AC}"/>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Comparer les formules de E7 et E14.">
            <a:extLst xmlns:a="http://schemas.openxmlformats.org/drawingml/2006/main">
              <a:ext uri="{FF2B5EF4-FFF2-40B4-BE49-F238E27FC236}">
                <a16:creationId xmlns:a16="http://schemas.microsoft.com/office/drawing/2014/main" id="{3960617B-42BC-4334-A3D5-EC85B7C8C6C9}"/>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Comparer les formules de E7 et E14.</a:t>
            </a:r>
          </a:p>
        </p:txBody>
      </p:sp>
      <p:sp>
        <p:nvSpPr>
          <p:cNvPr id="7" name="03">
            <a:extLst xmlns:a="http://schemas.openxmlformats.org/drawingml/2006/main">
              <a:ext uri="{FF2B5EF4-FFF2-40B4-BE49-F238E27FC236}">
                <a16:creationId xmlns:a16="http://schemas.microsoft.com/office/drawing/2014/main" id="{026D4662-DC83-40B6-86C7-34F0A8A7C36E}"/>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Tester 12 % sans modifier les formules, puis ">
            <a:extLst xmlns:a="http://schemas.openxmlformats.org/drawingml/2006/main">
              <a:ext uri="{FF2B5EF4-FFF2-40B4-BE49-F238E27FC236}">
                <a16:creationId xmlns:a16="http://schemas.microsoft.com/office/drawing/2014/main" id="{01FDB111-B4C0-4CC2-8DD3-C9FED4C26586}"/>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Tester 12 % sans modifier les formules, puis rétablir 10 %.</a:t>
            </a:r>
          </a:p>
        </p:txBody>
      </p:sp>
      <p:sp>
        <p:nvSpPr>
          <p:cNvPr id="9" name="PRODUCTION ATTENDUE">
            <a:extLst xmlns:a="http://schemas.openxmlformats.org/drawingml/2006/main">
              <a:ext uri="{FF2B5EF4-FFF2-40B4-BE49-F238E27FC236}">
                <a16:creationId xmlns:a16="http://schemas.microsoft.com/office/drawing/2014/main" id="{705A16A5-39C9-4493-B8C2-D2C0C1950944}"/>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e réserve qui s’ajuste à partir d’une seule">
            <a:extLst xmlns:a="http://schemas.openxmlformats.org/drawingml/2006/main">
              <a:ext uri="{FF2B5EF4-FFF2-40B4-BE49-F238E27FC236}">
                <a16:creationId xmlns:a16="http://schemas.microsoft.com/office/drawing/2014/main" id="{5FB27DC0-20A6-4E4E-8C77-8EBDC377B32D}"/>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Une réserve qui s’ajuste à partir d’une seule hypothèse.</a:t>
            </a:r>
          </a:p>
        </p:txBody>
      </p:sp>
      <p:sp>
        <p:nvSpPr>
          <p:cNvPr id="11" name="N05 • Budget • Manipulation">
            <a:extLst xmlns:a="http://schemas.openxmlformats.org/drawingml/2006/main">
              <a:ext uri="{FF2B5EF4-FFF2-40B4-BE49-F238E27FC236}">
                <a16:creationId xmlns:a16="http://schemas.microsoft.com/office/drawing/2014/main" id="{667DEEE9-EA3D-43C2-B608-FFB6B83D232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N05 • Budget • Manipulation</a:t>
            </a:r>
          </a:p>
        </p:txBody>
      </p:sp>
      <p:sp>
        <p:nvSpPr>
          <p:cNvPr id="12" name="032 / 100">
            <a:extLst xmlns:a="http://schemas.openxmlformats.org/drawingml/2006/main">
              <a:ext uri="{FF2B5EF4-FFF2-40B4-BE49-F238E27FC236}">
                <a16:creationId xmlns:a16="http://schemas.microsoft.com/office/drawing/2014/main" id="{3C9CC58B-B96D-49B5-A9C5-F5236E0E36B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032 / 100</a:t>
            </a:r>
          </a:p>
        </p:txBody>
      </p:sp>
    </p:spTree>
    <p:extLst>
      <p:ext uri="{BB962C8B-B14F-4D97-AF65-F5344CB8AC3E}">
        <p14:creationId xmlns:p14="http://schemas.microsoft.com/office/powerpoint/2010/main" val="1556933187"/>
      </p:ext>
    </p:extLst>
  </p:cSld>
</p:sld>
</file>

<file path=ppt/slides/slide3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5 · CORRECTION ET CONSOLIDATION">
            <a:extLst xmlns:a="http://schemas.openxmlformats.org/drawingml/2006/main">
              <a:ext uri="{FF2B5EF4-FFF2-40B4-BE49-F238E27FC236}">
                <a16:creationId xmlns:a16="http://schemas.microsoft.com/office/drawing/2014/main" id="{DA6DD15D-FFCF-4C83-8DCE-DA764D5E866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N05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D0273C0F-3B94-4FCB-BFEA-E1E669AF4EE6}"/>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E7 à 10 %</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180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E8 à 10 %</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105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E7 à 12 %</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216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E14 après recopie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=D14*$B$3</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1D1767EE-0A38-4F12-B6C6-051E3861B7DD}"/>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Une donnée commune se saisit une fois. Les fo">
            <a:extLst xmlns:a="http://schemas.openxmlformats.org/drawingml/2006/main">
              <a:ext uri="{FF2B5EF4-FFF2-40B4-BE49-F238E27FC236}">
                <a16:creationId xmlns:a16="http://schemas.microsoft.com/office/drawing/2014/main" id="{4DEEC6AE-1988-4CC7-8C60-842886B1D85D}"/>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donnée commune se saisit une fois. Les formules pointent vers cette cellule.</a:t>
            </a:r>
          </a:p>
        </p:txBody>
      </p:sp>
      <p:sp>
        <p:nvSpPr>
          <p:cNvPr id="6" name="N05 • Budget • Correction">
            <a:extLst xmlns:a="http://schemas.openxmlformats.org/drawingml/2006/main">
              <a:ext uri="{FF2B5EF4-FFF2-40B4-BE49-F238E27FC236}">
                <a16:creationId xmlns:a16="http://schemas.microsoft.com/office/drawing/2014/main" id="{F39A5D42-EF08-4B29-8F73-843FB4F13054}"/>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N05 • Budget • Correction</a:t>
            </a:r>
          </a:p>
        </p:txBody>
      </p:sp>
      <p:sp>
        <p:nvSpPr>
          <p:cNvPr id="7" name="033 / 100">
            <a:extLst xmlns:a="http://schemas.openxmlformats.org/drawingml/2006/main">
              <a:ext uri="{FF2B5EF4-FFF2-40B4-BE49-F238E27FC236}">
                <a16:creationId xmlns:a16="http://schemas.microsoft.com/office/drawing/2014/main" id="{A4CBAA0B-CC0B-40F8-AC8F-BAB2247BC402}"/>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033 / 100</a:t>
            </a:r>
          </a:p>
        </p:txBody>
      </p:sp>
    </p:spTree>
    <p:extLst>
      <p:ext uri="{BB962C8B-B14F-4D97-AF65-F5344CB8AC3E}">
        <p14:creationId xmlns:p14="http://schemas.microsoft.com/office/powerpoint/2010/main" val="1258366616"/>
      </p:ext>
    </p:extLst>
  </p:cSld>
</p:sld>
</file>

<file path=ppt/slides/slide3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6 · L’IDÉE ESSENTIELLE">
            <a:extLst xmlns:a="http://schemas.openxmlformats.org/drawingml/2006/main">
              <a:ext uri="{FF2B5EF4-FFF2-40B4-BE49-F238E27FC236}">
                <a16:creationId xmlns:a16="http://schemas.microsoft.com/office/drawing/2014/main" id="{7B3B9AA6-ECE0-4B8F-A5A7-B0606406C10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N06 · L’IDÉE ESSENTIELLE</a:t>
            </a:r>
          </a:p>
        </p:txBody>
      </p:sp>
      <p:sp>
        <p:nvSpPr>
          <p:cNvPr id="2" name="Les fonctions de base">
            <a:extLst xmlns:a="http://schemas.openxmlformats.org/drawingml/2006/main">
              <a:ext uri="{FF2B5EF4-FFF2-40B4-BE49-F238E27FC236}">
                <a16:creationId xmlns:a16="http://schemas.microsoft.com/office/drawing/2014/main" id="{63733AEF-DB78-440E-B438-40A71B065A2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fonctions de base</a:t>
            </a:r>
          </a:p>
        </p:txBody>
      </p:sp>
      <p:sp>
        <p:nvSpPr>
          <p:cNvPr id="3" name="Une fonction est un calcul prédéfini. Son nom">
            <a:extLst xmlns:a="http://schemas.openxmlformats.org/drawingml/2006/main">
              <a:ext uri="{FF2B5EF4-FFF2-40B4-BE49-F238E27FC236}">
                <a16:creationId xmlns:a16="http://schemas.microsoft.com/office/drawing/2014/main" id="{ABF7ED42-E101-4CF0-A9F3-4624D04D2B9C}"/>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fonction est un calcul prédéfini. Son nom est suivi de parenthèses contenant les données à utiliser.</a:t>
            </a:r>
          </a:p>
        </p:txBody>
      </p:sp>
      <p:sp>
        <p:nvSpPr>
          <p:cNvPr id="4" name="=NOM_FONCTION(plage)">
            <a:extLst xmlns:a="http://schemas.openxmlformats.org/drawingml/2006/main">
              <a:ext uri="{FF2B5EF4-FFF2-40B4-BE49-F238E27FC236}">
                <a16:creationId xmlns:a16="http://schemas.microsoft.com/office/drawing/2014/main" id="{43CDBE1D-596D-4D81-A386-4350EA5E3CE2}"/>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=NOM_FONCTION(plage)</a:t>
            </a:r>
          </a:p>
        </p:txBody>
      </p:sp>
      <p:sp>
        <p:nvSpPr>
          <p:cNvPr id="5" name="SOMME additionne les nombres.">
            <a:extLst xmlns:a="http://schemas.openxmlformats.org/drawingml/2006/main">
              <a:ext uri="{FF2B5EF4-FFF2-40B4-BE49-F238E27FC236}">
                <a16:creationId xmlns:a16="http://schemas.microsoft.com/office/drawing/2014/main" id="{E30DEDBC-ADBF-44DE-AC6D-850A6E482B09}"/>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SOMME additionne les nombres.</a:t>
            </a:r>
          </a:p>
        </p:txBody>
      </p:sp>
      <p:sp>
        <p:nvSpPr>
          <p:cNvPr id="6" name="MOYENNE calcule la moyenne des valeurs numéri">
            <a:extLst xmlns:a="http://schemas.openxmlformats.org/drawingml/2006/main">
              <a:ext uri="{FF2B5EF4-FFF2-40B4-BE49-F238E27FC236}">
                <a16:creationId xmlns:a16="http://schemas.microsoft.com/office/drawing/2014/main" id="{91793C65-32E9-454A-A129-C36B21C5FD12}"/>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MOYENNE calcule la moyenne des valeurs numériques.</a:t>
            </a:r>
          </a:p>
        </p:txBody>
      </p:sp>
      <p:sp>
        <p:nvSpPr>
          <p:cNvPr id="7" name="MIN donne la plus petite valeur et MAX la plu">
            <a:extLst xmlns:a="http://schemas.openxmlformats.org/drawingml/2006/main">
              <a:ext uri="{FF2B5EF4-FFF2-40B4-BE49-F238E27FC236}">
                <a16:creationId xmlns:a16="http://schemas.microsoft.com/office/drawing/2014/main" id="{DD1CEFF1-0B18-4585-B428-27D1BA9676DC}"/>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MIN donne la plus petite valeur et MAX la plus grande.</a:t>
            </a:r>
          </a:p>
        </p:txBody>
      </p:sp>
      <p:sp>
        <p:nvSpPr>
          <p:cNvPr id="8" name="N06 • Budget • Explication">
            <a:extLst xmlns:a="http://schemas.openxmlformats.org/drawingml/2006/main">
              <a:ext uri="{FF2B5EF4-FFF2-40B4-BE49-F238E27FC236}">
                <a16:creationId xmlns:a16="http://schemas.microsoft.com/office/drawing/2014/main" id="{371B80A0-C339-4287-B69E-7824409E327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N06 • Budget • Explication</a:t>
            </a:r>
          </a:p>
        </p:txBody>
      </p:sp>
      <p:sp>
        <p:nvSpPr>
          <p:cNvPr id="9" name="034 / 100">
            <a:extLst xmlns:a="http://schemas.openxmlformats.org/drawingml/2006/main">
              <a:ext uri="{FF2B5EF4-FFF2-40B4-BE49-F238E27FC236}">
                <a16:creationId xmlns:a16="http://schemas.microsoft.com/office/drawing/2014/main" id="{DC214B0E-E9F3-433E-8FFC-609499C7DD8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034 / 100</a:t>
            </a:r>
          </a:p>
        </p:txBody>
      </p:sp>
    </p:spTree>
    <p:extLst>
      <p:ext uri="{BB962C8B-B14F-4D97-AF65-F5344CB8AC3E}">
        <p14:creationId xmlns:p14="http://schemas.microsoft.com/office/powerpoint/2010/main" val="963500636"/>
      </p:ext>
    </p:extLst>
  </p:cSld>
</p:sld>
</file>

<file path=ppt/slides/slide3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6 · EXEMPLE EXPLIQUÉ">
            <a:extLst xmlns:a="http://schemas.openxmlformats.org/drawingml/2006/main">
              <a:ext uri="{FF2B5EF4-FFF2-40B4-BE49-F238E27FC236}">
                <a16:creationId xmlns:a16="http://schemas.microsoft.com/office/drawing/2014/main" id="{693F8C85-654E-46ED-A811-4BB8FEC9262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N06 · EXEMPLE EXPLIQUÉ</a:t>
            </a:r>
          </a:p>
        </p:txBody>
      </p:sp>
      <p:sp>
        <p:nvSpPr>
          <p:cNvPr id="2" name="Le résumé du budget mensuel">
            <a:extLst xmlns:a="http://schemas.openxmlformats.org/drawingml/2006/main">
              <a:ext uri="{FF2B5EF4-FFF2-40B4-BE49-F238E27FC236}">
                <a16:creationId xmlns:a16="http://schemas.microsoft.com/office/drawing/2014/main" id="{408072D8-4024-4564-8785-44D8466D1E7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résumé du budget mensuel</a:t>
            </a:r>
          </a:p>
        </p:txBody>
      </p:sp>
      <p:graphicFrame>
        <p:nvGraphicFramePr>
          <p:cNvPr id="9" name=""/>
          <p:cNvGraphicFramePr/>
          <p:nvPr/>
        </p:nvGraphicFramePr>
        <p:xfrm>
          <a:off xmlns:a="http://schemas.openxmlformats.org/drawingml/2006/main" x="609600" y="2114550"/>
          <a:ext xmlns:a="http://schemas.openxmlformats.org/drawingml/2006/main" cx="10972800" cy="3295650"/>
        </p:xfrm>
        <a:graphic xmlns:a="http://schemas.openxmlformats.org/drawingml/2006/main">
          <a:graphicData uri="http://schemas.openxmlformats.org/drawingml/2006/table">
            <a:tbl>
              <a:tblPr/>
              <a:tblGrid>
                <a:gridCol w="2095500"/>
                <a:gridCol w="6000750"/>
                <a:gridCol w="2876550"/>
              </a:tblGrid>
              <a:tr h="659130">
                <a:tc>
                  <a:txBody>
                    <a:bodyPr wrap="square" lIns="152400" tIns="76200" rIns="152400" bIns="76200">
                      <a:noAutofit/>
                    </a:bodyPr>
                    <a:lstStyle/>
                    <a:p>
                      <a:pPr algn="l"/>
                      <a:r>
                        <a:rPr sz="1875" b="1">
                          <a:solidFill>
                            <a:srgbClr val="FFFFFF"/>
                          </a:solidFill>
                          <a:latin typeface="DejaVu Sans"/>
                          <a:ea typeface="DejaVu Sans"/>
                          <a:cs typeface="DejaVu Sans"/>
                        </a:rPr>
                        <a:t>Mesure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Formule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MAD</a:t>
                      </a:r>
                    </a:p>
                  </a:txBody>
                  <a:tcPr marL="91440" marR="91440" marT="45720" marB="45720" anchor="ctr">
                    <a:solidFill>
                      <a:srgbClr val="176A50"/>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Total</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=SOMME(D7:D14)</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3 990</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Moyenne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=MOYENNE(D7:D14)</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498,75</a:t>
                      </a:r>
                    </a:p>
                  </a:txBody>
                  <a:tcPr marL="91440" marR="91440" marT="45720" marB="45720" anchor="ctr">
                    <a:solidFill>
                      <a:srgbClr val="F0F4EE"/>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Minimum</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=MIN(D7:D14)</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50</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Maximum</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=MAX(D7:D14)</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a:t>
                      </a:r>
                    </a:p>
                  </a:txBody>
                  <a:tcPr marL="91440" marR="91440" marT="45720" marB="45720" anchor="ctr">
                    <a:solidFill>
                      <a:srgbClr val="F0F4EE"/>
                    </a:solidFill>
                  </a:tcPr>
                </a:tc>
              </a:tr>
            </a:tbl>
          </a:graphicData>
        </a:graphic>
      </p:graphicFrame>
      <p:sp>
        <p:nvSpPr>
          <p:cNvPr id="4" name="498,75 MAD est la moyenne par poste de dépens">
            <a:extLst xmlns:a="http://schemas.openxmlformats.org/drawingml/2006/main">
              <a:ext uri="{FF2B5EF4-FFF2-40B4-BE49-F238E27FC236}">
                <a16:creationId xmlns:a16="http://schemas.microsoft.com/office/drawing/2014/main" id="{D21C74A6-D87C-4B6F-9296-766B309F1CF9}"/>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498,75 MAD est la moyenne par poste de dépense, pas la dépense moyenne d’un étudiant.</a:t>
            </a:r>
          </a:p>
        </p:txBody>
      </p:sp>
      <p:sp>
        <p:nvSpPr>
          <p:cNvPr id="5" name="N06 • Budget • Exemple">
            <a:extLst xmlns:a="http://schemas.openxmlformats.org/drawingml/2006/main">
              <a:ext uri="{FF2B5EF4-FFF2-40B4-BE49-F238E27FC236}">
                <a16:creationId xmlns:a16="http://schemas.microsoft.com/office/drawing/2014/main" id="{79665ADC-741B-4528-8372-328BB1A705CA}"/>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N06 • Budget • Exemple</a:t>
            </a:r>
          </a:p>
        </p:txBody>
      </p:sp>
      <p:sp>
        <p:nvSpPr>
          <p:cNvPr id="6" name="035 / 100">
            <a:extLst xmlns:a="http://schemas.openxmlformats.org/drawingml/2006/main">
              <a:ext uri="{FF2B5EF4-FFF2-40B4-BE49-F238E27FC236}">
                <a16:creationId xmlns:a16="http://schemas.microsoft.com/office/drawing/2014/main" id="{B031926E-087F-4104-B071-1B7CD74DF1A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035 / 100</a:t>
            </a:r>
          </a:p>
        </p:txBody>
      </p:sp>
    </p:spTree>
    <p:extLst>
      <p:ext uri="{BB962C8B-B14F-4D97-AF65-F5344CB8AC3E}">
        <p14:creationId xmlns:p14="http://schemas.microsoft.com/office/powerpoint/2010/main" val="1020858012"/>
      </p:ext>
    </p:extLst>
  </p:cSld>
</p:sld>
</file>

<file path=ppt/slides/slide3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6 · LES FONCTIONS DE BASE">
            <a:extLst xmlns:a="http://schemas.openxmlformats.org/drawingml/2006/main">
              <a:ext uri="{FF2B5EF4-FFF2-40B4-BE49-F238E27FC236}">
                <a16:creationId xmlns:a16="http://schemas.microsoft.com/office/drawing/2014/main" id="{51AF0451-6544-4C6A-AFFA-555F27EEA5E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N06 · LES FONCTIONS DE BASE</a:t>
            </a:r>
          </a:p>
        </p:txBody>
      </p:sp>
      <p:sp>
        <p:nvSpPr>
          <p:cNvPr id="2" name="La démonstration dans Excel">
            <a:extLst xmlns:a="http://schemas.openxmlformats.org/drawingml/2006/main">
              <a:ext uri="{FF2B5EF4-FFF2-40B4-BE49-F238E27FC236}">
                <a16:creationId xmlns:a16="http://schemas.microsoft.com/office/drawing/2014/main" id="{C923D30B-EC66-48CB-A9EC-3F8F1D8FB19F}"/>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816DC8AB-D411-4D79-98E8-E25E80241518}"/>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alculer le total en D16.">
            <a:extLst xmlns:a="http://schemas.openxmlformats.org/drawingml/2006/main">
              <a:ext uri="{FF2B5EF4-FFF2-40B4-BE49-F238E27FC236}">
                <a16:creationId xmlns:a16="http://schemas.microsoft.com/office/drawing/2014/main" id="{B960D85D-06BB-4AC4-8E2D-E6A83A0AF71B}"/>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Calculer le total en D16.</a:t>
            </a:r>
          </a:p>
        </p:txBody>
      </p:sp>
      <p:sp>
        <p:nvSpPr>
          <p:cNvPr id="5" name="02">
            <a:extLst xmlns:a="http://schemas.openxmlformats.org/drawingml/2006/main">
              <a:ext uri="{FF2B5EF4-FFF2-40B4-BE49-F238E27FC236}">
                <a16:creationId xmlns:a16="http://schemas.microsoft.com/office/drawing/2014/main" id="{07632FBF-BAC0-4335-B064-4F9281FAC982}"/>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Calculer moyenne, minimum et maximum en D17:D">
            <a:extLst xmlns:a="http://schemas.openxmlformats.org/drawingml/2006/main">
              <a:ext uri="{FF2B5EF4-FFF2-40B4-BE49-F238E27FC236}">
                <a16:creationId xmlns:a16="http://schemas.microsoft.com/office/drawing/2014/main" id="{0AC91F6D-BCF7-4E9D-AAB1-8AEF328E3D80}"/>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Calculer moyenne, minimum et maximum en D17:D19.</a:t>
            </a:r>
          </a:p>
        </p:txBody>
      </p:sp>
      <p:sp>
        <p:nvSpPr>
          <p:cNvPr id="7" name="03">
            <a:extLst xmlns:a="http://schemas.openxmlformats.org/drawingml/2006/main">
              <a:ext uri="{FF2B5EF4-FFF2-40B4-BE49-F238E27FC236}">
                <a16:creationId xmlns:a16="http://schemas.microsoft.com/office/drawing/2014/main" id="{2D112209-8A11-49E0-8F5A-C8DD12479E5D}"/>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Calculer E16, puis le budget avec réserve en ">
            <a:extLst xmlns:a="http://schemas.openxmlformats.org/drawingml/2006/main">
              <a:ext uri="{FF2B5EF4-FFF2-40B4-BE49-F238E27FC236}">
                <a16:creationId xmlns:a16="http://schemas.microsoft.com/office/drawing/2014/main" id="{D331860B-8DEC-41D7-AF43-03CDEA4D3F87}"/>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Calculer E16, puis le budget avec réserve en D21.</a:t>
            </a:r>
          </a:p>
        </p:txBody>
      </p:sp>
      <p:sp>
        <p:nvSpPr>
          <p:cNvPr id="9" name="À SAISIR OU À VÉRIFIER">
            <a:extLst xmlns:a="http://schemas.openxmlformats.org/drawingml/2006/main">
              <a:ext uri="{FF2B5EF4-FFF2-40B4-BE49-F238E27FC236}">
                <a16:creationId xmlns:a16="http://schemas.microsoft.com/office/drawing/2014/main" id="{58710502-4AD1-4DCA-8303-4E6896DACC93}"/>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SAISIR OU À VÉRIFIER</a:t>
            </a:r>
          </a:p>
        </p:txBody>
      </p:sp>
      <p:sp>
        <p:nvSpPr>
          <p:cNvPr id="10" name="=SOMME(D7:D14)&#10;D21 : =D16+E16">
            <a:extLst xmlns:a="http://schemas.openxmlformats.org/drawingml/2006/main">
              <a:ext uri="{FF2B5EF4-FFF2-40B4-BE49-F238E27FC236}">
                <a16:creationId xmlns:a16="http://schemas.microsoft.com/office/drawing/2014/main" id="{75AF53BE-5A96-425D-AE49-7972047AA17B}"/>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=SOMME(D7:D14)</a:t>
            </a:r>
          </a:p>
          <a:p xmlns:a="http://schemas.openxmlformats.org/drawingml/2006/main">
            <a:pPr algn="l">
              <a:defRPr sz="2175" b="1">
                <a:solidFill>
                  <a:srgbClr val="176A50"/>
                </a:solidFill>
                <a:latin typeface="DejaVu Sans Mono"/>
                <a:ea typeface="DejaVu Sans Mono"/>
                <a:cs typeface="DejaVu Sans Mono"/>
              </a:defRPr>
            </a:pPr>
            <a:r>
              <a:rPr sz="2175" b="1">
                <a:solidFill>
                  <a:srgbClr val="176A50"/>
                </a:solidFill>
                <a:latin typeface="DejaVu Sans Mono"/>
                <a:ea typeface="DejaVu Sans Mono"/>
                <a:cs typeface="DejaVu Sans Mono"/>
              </a:rPr>
              <a:t>D21 : =D16+E16</a:t>
            </a:r>
          </a:p>
        </p:txBody>
      </p:sp>
      <p:sp>
        <p:nvSpPr>
          <p:cNvPr id="11" name="Feuille : Budget">
            <a:extLst xmlns:a="http://schemas.openxmlformats.org/drawingml/2006/main">
              <a:ext uri="{FF2B5EF4-FFF2-40B4-BE49-F238E27FC236}">
                <a16:creationId xmlns:a16="http://schemas.microsoft.com/office/drawing/2014/main" id="{5C854C73-1278-40E5-861F-03306CC88CCE}"/>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6 • Budget • Démonstration">
            <a:extLst xmlns:a="http://schemas.openxmlformats.org/drawingml/2006/main">
              <a:ext uri="{FF2B5EF4-FFF2-40B4-BE49-F238E27FC236}">
                <a16:creationId xmlns:a16="http://schemas.microsoft.com/office/drawing/2014/main" id="{57F5B688-2AEB-47D1-8695-336743374CD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N06 • Budget • Démonstration</a:t>
            </a:r>
          </a:p>
        </p:txBody>
      </p:sp>
      <p:sp>
        <p:nvSpPr>
          <p:cNvPr id="13" name="036 / 100">
            <a:extLst xmlns:a="http://schemas.openxmlformats.org/drawingml/2006/main">
              <a:ext uri="{FF2B5EF4-FFF2-40B4-BE49-F238E27FC236}">
                <a16:creationId xmlns:a16="http://schemas.microsoft.com/office/drawing/2014/main" id="{C0C40427-810A-4BEF-B279-F5A38F28A8D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036 / 100</a:t>
            </a:r>
          </a:p>
        </p:txBody>
      </p:sp>
    </p:spTree>
    <p:extLst>
      <p:ext uri="{BB962C8B-B14F-4D97-AF65-F5344CB8AC3E}">
        <p14:creationId xmlns:p14="http://schemas.microsoft.com/office/powerpoint/2010/main" val="1118577805"/>
      </p:ext>
    </p:extLst>
  </p:cSld>
</p:sld>
</file>

<file path=ppt/slides/slide3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6 · TRAVAIL INDIVIDUEL · 9 MINUTES">
            <a:extLst xmlns:a="http://schemas.openxmlformats.org/drawingml/2006/main">
              <a:ext uri="{FF2B5EF4-FFF2-40B4-BE49-F238E27FC236}">
                <a16:creationId xmlns:a16="http://schemas.microsoft.com/office/drawing/2014/main" id="{33F39464-2DCC-43D3-AD0C-32F2BA6AE36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N06 · TRAVAIL INDIVIDUEL · 9 MINUTES</a:t>
            </a:r>
          </a:p>
        </p:txBody>
      </p:sp>
      <p:sp>
        <p:nvSpPr>
          <p:cNvPr id="2" name="La manipulation à réaliser">
            <a:extLst xmlns:a="http://schemas.openxmlformats.org/drawingml/2006/main">
              <a:ext uri="{FF2B5EF4-FFF2-40B4-BE49-F238E27FC236}">
                <a16:creationId xmlns:a16="http://schemas.microsoft.com/office/drawing/2014/main" id="{CEE2AFBB-496A-45ED-B473-A8AD227FB901}"/>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1E9F71AE-192F-4FAD-B62A-54312DA48713}"/>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01</a:t>
            </a:r>
          </a:p>
        </p:txBody>
      </p:sp>
      <p:sp>
        <p:nvSpPr>
          <p:cNvPr id="4" name="Compléter D16:D19 et E16.">
            <a:extLst xmlns:a="http://schemas.openxmlformats.org/drawingml/2006/main">
              <a:ext uri="{FF2B5EF4-FFF2-40B4-BE49-F238E27FC236}">
                <a16:creationId xmlns:a16="http://schemas.microsoft.com/office/drawing/2014/main" id="{180EB4E9-66D4-4D17-B37F-969903F65510}"/>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D16:D19 et E16.</a:t>
            </a:r>
          </a:p>
        </p:txBody>
      </p:sp>
      <p:sp>
        <p:nvSpPr>
          <p:cNvPr id="5" name="02">
            <a:extLst xmlns:a="http://schemas.openxmlformats.org/drawingml/2006/main">
              <a:ext uri="{FF2B5EF4-FFF2-40B4-BE49-F238E27FC236}">
                <a16:creationId xmlns:a16="http://schemas.microsoft.com/office/drawing/2014/main" id="{F17986C0-DC5C-4B00-B83B-DAACCFDB1C8A}"/>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02</a:t>
            </a:r>
          </a:p>
        </p:txBody>
      </p:sp>
      <p:sp>
        <p:nvSpPr>
          <p:cNvPr id="6" name="Calculer le budget avec réserve en D21.">
            <a:extLst xmlns:a="http://schemas.openxmlformats.org/drawingml/2006/main">
              <a:ext uri="{FF2B5EF4-FFF2-40B4-BE49-F238E27FC236}">
                <a16:creationId xmlns:a16="http://schemas.microsoft.com/office/drawing/2014/main" id="{2922A8BB-CA9D-431F-B2C1-1863A83D8719}"/>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Calculer le budget avec réserve en D21.</a:t>
            </a:r>
          </a:p>
        </p:txBody>
      </p:sp>
      <p:sp>
        <p:nvSpPr>
          <p:cNvPr id="7" name="03">
            <a:extLst xmlns:a="http://schemas.openxmlformats.org/drawingml/2006/main">
              <a:ext uri="{FF2B5EF4-FFF2-40B4-BE49-F238E27FC236}">
                <a16:creationId xmlns:a16="http://schemas.microsoft.com/office/drawing/2014/main" id="{F5747D32-466A-48DC-84A9-82AF5769EAA9}"/>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176A50"/>
                </a:solidFill>
                <a:latin typeface="DejaVu Sans"/>
                <a:ea typeface="DejaVu Sans"/>
                <a:cs typeface="DejaVu Sans"/>
              </a:defRPr>
            </a:pPr>
            <a:r>
              <a:rPr sz="2775" b="1">
                <a:solidFill>
                  <a:srgbClr val="176A50"/>
                </a:solidFill>
                <a:latin typeface="DejaVu Sans"/>
                <a:ea typeface="DejaVu Sans"/>
                <a:cs typeface="DejaVu Sans"/>
              </a:rPr>
              <a:t>03</a:t>
            </a:r>
          </a:p>
        </p:txBody>
      </p:sp>
      <p:sp>
        <p:nvSpPr>
          <p:cNvPr id="8" name="Vérifier que le total ne comprend pas la cell">
            <a:extLst xmlns:a="http://schemas.openxmlformats.org/drawingml/2006/main">
              <a:ext uri="{FF2B5EF4-FFF2-40B4-BE49-F238E27FC236}">
                <a16:creationId xmlns:a16="http://schemas.microsoft.com/office/drawing/2014/main" id="{A799414B-93B6-40CA-B740-E721ECD9E863}"/>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Vérifier que le total ne comprend pas la cellule qui le calcule.</a:t>
            </a:r>
          </a:p>
        </p:txBody>
      </p:sp>
      <p:sp>
        <p:nvSpPr>
          <p:cNvPr id="9" name="PRODUCTION ATTENDUE">
            <a:extLst xmlns:a="http://schemas.openxmlformats.org/drawingml/2006/main">
              <a:ext uri="{FF2B5EF4-FFF2-40B4-BE49-F238E27FC236}">
                <a16:creationId xmlns:a16="http://schemas.microsoft.com/office/drawing/2014/main" id="{D1FA6FDD-2FBF-4B7A-8D15-D637801BE4A8}"/>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budget total et quatre indicateurs correct">
            <a:extLst xmlns:a="http://schemas.openxmlformats.org/drawingml/2006/main">
              <a:ext uri="{FF2B5EF4-FFF2-40B4-BE49-F238E27FC236}">
                <a16:creationId xmlns:a16="http://schemas.microsoft.com/office/drawing/2014/main" id="{A43DA1B0-9C46-4072-AB2A-253DB1C0E07B}"/>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budget total et quatre indicateurs correctement interprétés.</a:t>
            </a:r>
          </a:p>
        </p:txBody>
      </p:sp>
      <p:sp>
        <p:nvSpPr>
          <p:cNvPr id="11" name="N06 • Budget • Manipulation">
            <a:extLst xmlns:a="http://schemas.openxmlformats.org/drawingml/2006/main">
              <a:ext uri="{FF2B5EF4-FFF2-40B4-BE49-F238E27FC236}">
                <a16:creationId xmlns:a16="http://schemas.microsoft.com/office/drawing/2014/main" id="{7AAC443E-51B2-47CE-ACED-8FBCAF34D1C6}"/>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N06 • Budget • Manipulation</a:t>
            </a:r>
          </a:p>
        </p:txBody>
      </p:sp>
      <p:sp>
        <p:nvSpPr>
          <p:cNvPr id="12" name="037 / 100">
            <a:extLst xmlns:a="http://schemas.openxmlformats.org/drawingml/2006/main">
              <a:ext uri="{FF2B5EF4-FFF2-40B4-BE49-F238E27FC236}">
                <a16:creationId xmlns:a16="http://schemas.microsoft.com/office/drawing/2014/main" id="{D6C00F19-2BFC-4D18-81C8-D40D0AFD757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037 / 100</a:t>
            </a:r>
          </a:p>
        </p:txBody>
      </p:sp>
    </p:spTree>
    <p:extLst>
      <p:ext uri="{BB962C8B-B14F-4D97-AF65-F5344CB8AC3E}">
        <p14:creationId xmlns:p14="http://schemas.microsoft.com/office/powerpoint/2010/main" val="2023884300"/>
      </p:ext>
    </p:extLst>
  </p:cSld>
</p:sld>
</file>

<file path=ppt/slides/slide3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6 · CORRECTION ET CONSOLIDATION">
            <a:extLst xmlns:a="http://schemas.openxmlformats.org/drawingml/2006/main">
              <a:ext uri="{FF2B5EF4-FFF2-40B4-BE49-F238E27FC236}">
                <a16:creationId xmlns:a16="http://schemas.microsoft.com/office/drawing/2014/main" id="{6F268A99-C56D-487D-AEA1-E608D8C6961E}"/>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N06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E090AE92-8B82-4FB9-80E1-B9259F64EF6C}"/>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176A50"/>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Total des postes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3 990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Réserve de 10 %</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399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Budget avec réserve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4 389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Moyenne / min / max</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498,75 / 50 / 1 800 MAD</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55F9CB3E-4C48-49D4-AF0B-D299DBCD5A29}"/>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176A50"/>
                </a:solidFill>
                <a:latin typeface="DejaVu Sans"/>
                <a:ea typeface="DejaVu Sans"/>
                <a:cs typeface="DejaVu Sans"/>
              </a:defRPr>
            </a:pPr>
            <a:r>
              <a:rPr sz="1350" b="1">
                <a:solidFill>
                  <a:srgbClr val="176A50"/>
                </a:solidFill>
                <a:latin typeface="DejaVu Sans"/>
                <a:ea typeface="DejaVu Sans"/>
                <a:cs typeface="DejaVu Sans"/>
              </a:rPr>
              <a:t>À RETENIR</a:t>
            </a:r>
          </a:p>
        </p:txBody>
      </p:sp>
      <p:sp>
        <p:nvSpPr>
          <p:cNvPr id="5" name="Le choix de la plage et le sens de l’indicate">
            <a:extLst xmlns:a="http://schemas.openxmlformats.org/drawingml/2006/main">
              <a:ext uri="{FF2B5EF4-FFF2-40B4-BE49-F238E27FC236}">
                <a16:creationId xmlns:a16="http://schemas.microsoft.com/office/drawing/2014/main" id="{4781B5F8-BB89-4A5F-AADB-C5247D108DFB}"/>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Le choix de la plage et le sens de l’indicateur comptent autant que la syntaxe.</a:t>
            </a:r>
          </a:p>
        </p:txBody>
      </p:sp>
      <p:sp>
        <p:nvSpPr>
          <p:cNvPr id="6" name="N06 • Budget • Correction">
            <a:extLst xmlns:a="http://schemas.openxmlformats.org/drawingml/2006/main">
              <a:ext uri="{FF2B5EF4-FFF2-40B4-BE49-F238E27FC236}">
                <a16:creationId xmlns:a16="http://schemas.microsoft.com/office/drawing/2014/main" id="{DB05C956-3152-43DC-81B6-4465B1C621DB}"/>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N06 • Budget • Correction</a:t>
            </a:r>
          </a:p>
        </p:txBody>
      </p:sp>
      <p:sp>
        <p:nvSpPr>
          <p:cNvPr id="7" name="038 / 100">
            <a:extLst xmlns:a="http://schemas.openxmlformats.org/drawingml/2006/main">
              <a:ext uri="{FF2B5EF4-FFF2-40B4-BE49-F238E27FC236}">
                <a16:creationId xmlns:a16="http://schemas.microsoft.com/office/drawing/2014/main" id="{70DD92FB-022D-47A1-8B34-25484EA397F5}"/>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038 / 100</a:t>
            </a:r>
          </a:p>
        </p:txBody>
      </p:sp>
    </p:spTree>
    <p:extLst>
      <p:ext uri="{BB962C8B-B14F-4D97-AF65-F5344CB8AC3E}">
        <p14:creationId xmlns:p14="http://schemas.microsoft.com/office/powerpoint/2010/main" val="358094942"/>
      </p:ext>
    </p:extLst>
  </p:cSld>
</p:sld>
</file>

<file path=ppt/slides/slide3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7 · L’IDÉE ESSENTIELLE">
            <a:extLst xmlns:a="http://schemas.openxmlformats.org/drawingml/2006/main">
              <a:ext uri="{FF2B5EF4-FFF2-40B4-BE49-F238E27FC236}">
                <a16:creationId xmlns:a16="http://schemas.microsoft.com/office/drawing/2014/main" id="{BA611BBC-22A5-4210-BF0C-8A6B15DA85A7}"/>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N07 · L’IDÉE ESSENTIELLE</a:t>
            </a:r>
          </a:p>
        </p:txBody>
      </p:sp>
      <p:sp>
        <p:nvSpPr>
          <p:cNvPr id="2" name="Les pourcentages et les parts">
            <a:extLst xmlns:a="http://schemas.openxmlformats.org/drawingml/2006/main">
              <a:ext uri="{FF2B5EF4-FFF2-40B4-BE49-F238E27FC236}">
                <a16:creationId xmlns:a16="http://schemas.microsoft.com/office/drawing/2014/main" id="{90FB046B-46BB-471A-8F2B-0F66057D006A}"/>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pourcentages et les parts</a:t>
            </a:r>
          </a:p>
        </p:txBody>
      </p:sp>
      <p:sp>
        <p:nvSpPr>
          <p:cNvPr id="3" name="Une part exprime le poids d’une composante da">
            <a:extLst xmlns:a="http://schemas.openxmlformats.org/drawingml/2006/main">
              <a:ext uri="{FF2B5EF4-FFF2-40B4-BE49-F238E27FC236}">
                <a16:creationId xmlns:a16="http://schemas.microsoft.com/office/drawing/2014/main" id="{EA5D6BF8-9A57-48F8-B3C0-070581DC7B21}"/>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part exprime le poids d’une composante dans l’ensemble.</a:t>
            </a:r>
          </a:p>
        </p:txBody>
      </p:sp>
      <p:sp>
        <p:nvSpPr>
          <p:cNvPr id="4" name="Part = composante / total">
            <a:extLst xmlns:a="http://schemas.openxmlformats.org/drawingml/2006/main">
              <a:ext uri="{FF2B5EF4-FFF2-40B4-BE49-F238E27FC236}">
                <a16:creationId xmlns:a16="http://schemas.microsoft.com/office/drawing/2014/main" id="{BACECD6B-9B68-4904-8352-80C1EC025249}"/>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Part = composante / total</a:t>
            </a:r>
          </a:p>
        </p:txBody>
      </p:sp>
      <p:sp>
        <p:nvSpPr>
          <p:cNvPr id="5" name="Le numérateur est la composante étudiée.">
            <a:extLst xmlns:a="http://schemas.openxmlformats.org/drawingml/2006/main">
              <a:ext uri="{FF2B5EF4-FFF2-40B4-BE49-F238E27FC236}">
                <a16:creationId xmlns:a16="http://schemas.microsoft.com/office/drawing/2014/main" id="{D5BE25E1-0FC0-4988-ADEF-0952A4C1EB3A}"/>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numérateur est la composante étudiée.</a:t>
            </a:r>
          </a:p>
        </p:txBody>
      </p:sp>
      <p:sp>
        <p:nvSpPr>
          <p:cNvPr id="6" name="Le dénominateur est le total de référence.">
            <a:extLst xmlns:a="http://schemas.openxmlformats.org/drawingml/2006/main">
              <a:ext uri="{FF2B5EF4-FFF2-40B4-BE49-F238E27FC236}">
                <a16:creationId xmlns:a16="http://schemas.microsoft.com/office/drawing/2014/main" id="{80CD26D2-3F09-467B-960C-A09226A10126}"/>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dénominateur est le total de référence.</a:t>
            </a:r>
          </a:p>
        </p:txBody>
      </p:sp>
      <p:sp>
        <p:nvSpPr>
          <p:cNvPr id="7" name="Le format Pourcentage affiche le rapport sur ">
            <a:extLst xmlns:a="http://schemas.openxmlformats.org/drawingml/2006/main">
              <a:ext uri="{FF2B5EF4-FFF2-40B4-BE49-F238E27FC236}">
                <a16:creationId xmlns:a16="http://schemas.microsoft.com/office/drawing/2014/main" id="{90B034CD-B6CC-4718-93AA-8872FD2CB36A}"/>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format Pourcentage affiche le rapport sur une base de 100.</a:t>
            </a:r>
          </a:p>
        </p:txBody>
      </p:sp>
      <p:sp>
        <p:nvSpPr>
          <p:cNvPr id="8" name="N07 • Budget • Explication">
            <a:extLst xmlns:a="http://schemas.openxmlformats.org/drawingml/2006/main">
              <a:ext uri="{FF2B5EF4-FFF2-40B4-BE49-F238E27FC236}">
                <a16:creationId xmlns:a16="http://schemas.microsoft.com/office/drawing/2014/main" id="{EE8BE0F8-26BC-4595-9E51-FC8C45E64834}"/>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N07 • Budget • Explication</a:t>
            </a:r>
          </a:p>
        </p:txBody>
      </p:sp>
      <p:sp>
        <p:nvSpPr>
          <p:cNvPr id="9" name="039 / 100">
            <a:extLst xmlns:a="http://schemas.openxmlformats.org/drawingml/2006/main">
              <a:ext uri="{FF2B5EF4-FFF2-40B4-BE49-F238E27FC236}">
                <a16:creationId xmlns:a16="http://schemas.microsoft.com/office/drawing/2014/main" id="{CC9ADECE-44CA-47CD-B016-5225C5A66848}"/>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039 / 100</a:t>
            </a:r>
          </a:p>
        </p:txBody>
      </p:sp>
    </p:spTree>
    <p:extLst>
      <p:ext uri="{BB962C8B-B14F-4D97-AF65-F5344CB8AC3E}">
        <p14:creationId xmlns:p14="http://schemas.microsoft.com/office/powerpoint/2010/main" val="769602943"/>
      </p:ext>
    </p:extLst>
  </p:cSld>
</p:sld>
</file>

<file path=ppt/slides/slide4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7 · EXEMPLE EXPLIQUÉ">
            <a:extLst xmlns:a="http://schemas.openxmlformats.org/drawingml/2006/main">
              <a:ext uri="{FF2B5EF4-FFF2-40B4-BE49-F238E27FC236}">
                <a16:creationId xmlns:a16="http://schemas.microsoft.com/office/drawing/2014/main" id="{95CC29D0-6A73-49DB-97D1-D279FCE301F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N07 · EXEMPLE EXPLIQUÉ</a:t>
            </a:r>
          </a:p>
        </p:txBody>
      </p:sp>
      <p:sp>
        <p:nvSpPr>
          <p:cNvPr id="2" name="La structure du budget">
            <a:extLst xmlns:a="http://schemas.openxmlformats.org/drawingml/2006/main">
              <a:ext uri="{FF2B5EF4-FFF2-40B4-BE49-F238E27FC236}">
                <a16:creationId xmlns:a16="http://schemas.microsoft.com/office/drawing/2014/main" id="{C61F24F9-467B-48DE-A41E-E0D74C9A73B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structure du budget</a:t>
            </a:r>
          </a:p>
        </p:txBody>
      </p:sp>
      <p:graphicFrame>
        <p:nvGraphicFramePr>
          <p:cNvPr id="9" name=""/>
          <p:cNvGraphicFramePr/>
          <p:nvPr/>
        </p:nvGraphicFramePr>
        <p:xfrm>
          <a:off xmlns:a="http://schemas.openxmlformats.org/drawingml/2006/main" x="609600" y="2114550"/>
          <a:ext xmlns:a="http://schemas.openxmlformats.org/drawingml/2006/main" cx="10972800" cy="3295650"/>
        </p:xfrm>
        <a:graphic xmlns:a="http://schemas.openxmlformats.org/drawingml/2006/main">
          <a:graphicData uri="http://schemas.openxmlformats.org/drawingml/2006/table">
            <a:tbl>
              <a:tblPr/>
              <a:tblGrid>
                <a:gridCol w="3657600"/>
                <a:gridCol w="3657600"/>
                <a:gridCol w="3657600"/>
              </a:tblGrid>
              <a:tr h="659130">
                <a:tc>
                  <a:txBody>
                    <a:bodyPr wrap="square" lIns="152400" tIns="76200" rIns="152400" bIns="76200">
                      <a:noAutofit/>
                    </a:bodyPr>
                    <a:lstStyle/>
                    <a:p>
                      <a:pPr algn="l"/>
                      <a:r>
                        <a:rPr sz="1875" b="1">
                          <a:solidFill>
                            <a:srgbClr val="FFFFFF"/>
                          </a:solidFill>
                          <a:latin typeface="DejaVu Sans"/>
                          <a:ea typeface="DejaVu Sans"/>
                          <a:cs typeface="DejaVu Sans"/>
                        </a:rPr>
                        <a:t>Poste</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Montant MAD</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Part du total</a:t>
                      </a:r>
                    </a:p>
                  </a:txBody>
                  <a:tcPr marL="91440" marR="91440" marT="45720" marB="45720" anchor="ctr">
                    <a:solidFill>
                      <a:srgbClr val="28596B"/>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Logement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1 800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45,11 %</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Repas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1 050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26,32 %</a:t>
                      </a:r>
                    </a:p>
                  </a:txBody>
                  <a:tcPr marL="91440" marR="91440" marT="45720" marB="45720" anchor="ctr">
                    <a:solidFill>
                      <a:srgbClr val="F0F4EE"/>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Transport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6,02 %</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Autres postes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900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22,56 %</a:t>
                      </a:r>
                    </a:p>
                  </a:txBody>
                  <a:tcPr marL="91440" marR="91440" marT="45720" marB="45720" anchor="ctr">
                    <a:solidFill>
                      <a:srgbClr val="F0F4EE"/>
                    </a:solidFill>
                  </a:tcPr>
                </a:tc>
              </a:tr>
            </a:tbl>
          </a:graphicData>
        </a:graphic>
      </p:graphicFrame>
      <p:sp>
        <p:nvSpPr>
          <p:cNvPr id="4" name="Les valeurs affichées sont arrondies. Leur so">
            <a:extLst xmlns:a="http://schemas.openxmlformats.org/drawingml/2006/main">
              <a:ext uri="{FF2B5EF4-FFF2-40B4-BE49-F238E27FC236}">
                <a16:creationId xmlns:a16="http://schemas.microsoft.com/office/drawing/2014/main" id="{1C796009-570D-4EC7-AA94-35F634B3D536}"/>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Les valeurs affichées sont arrondies. Leur somme peut différer légèrement de 100 %.</a:t>
            </a:r>
          </a:p>
        </p:txBody>
      </p:sp>
      <p:sp>
        <p:nvSpPr>
          <p:cNvPr id="5" name="N07 • Budget • Exemple">
            <a:extLst xmlns:a="http://schemas.openxmlformats.org/drawingml/2006/main">
              <a:ext uri="{FF2B5EF4-FFF2-40B4-BE49-F238E27FC236}">
                <a16:creationId xmlns:a16="http://schemas.microsoft.com/office/drawing/2014/main" id="{295D6380-CFBC-4B8D-9962-828098CE8A2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N07 • Budget • Exemple</a:t>
            </a:r>
          </a:p>
        </p:txBody>
      </p:sp>
      <p:sp>
        <p:nvSpPr>
          <p:cNvPr id="6" name="040 / 100">
            <a:extLst xmlns:a="http://schemas.openxmlformats.org/drawingml/2006/main">
              <a:ext uri="{FF2B5EF4-FFF2-40B4-BE49-F238E27FC236}">
                <a16:creationId xmlns:a16="http://schemas.microsoft.com/office/drawing/2014/main" id="{1D968E34-61B3-43F1-8495-A0EAE8F8F29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040 / 100</a:t>
            </a:r>
          </a:p>
        </p:txBody>
      </p:sp>
    </p:spTree>
    <p:extLst>
      <p:ext uri="{BB962C8B-B14F-4D97-AF65-F5344CB8AC3E}">
        <p14:creationId xmlns:p14="http://schemas.microsoft.com/office/powerpoint/2010/main" val="489564235"/>
      </p:ext>
    </p:extLst>
  </p:cSld>
</p:sld>
</file>

<file path=ppt/slides/slide4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7 · LES POURCENTAGES ET LES PARTS">
            <a:extLst xmlns:a="http://schemas.openxmlformats.org/drawingml/2006/main">
              <a:ext uri="{FF2B5EF4-FFF2-40B4-BE49-F238E27FC236}">
                <a16:creationId xmlns:a16="http://schemas.microsoft.com/office/drawing/2014/main" id="{DE887AD9-308D-4467-84D0-D16CA888E7E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N07 · LES POURCENTAGES ET LES PARTS</a:t>
            </a:r>
          </a:p>
        </p:txBody>
      </p:sp>
      <p:sp>
        <p:nvSpPr>
          <p:cNvPr id="2" name="La démonstration dans Excel">
            <a:extLst xmlns:a="http://schemas.openxmlformats.org/drawingml/2006/main">
              <a:ext uri="{FF2B5EF4-FFF2-40B4-BE49-F238E27FC236}">
                <a16:creationId xmlns:a16="http://schemas.microsoft.com/office/drawing/2014/main" id="{C167439A-58B5-4CC0-B55B-2AAAEF1F3DB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B3AC08AC-6327-440C-B831-811271B77D23}"/>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Dans F7, diviser D7 par le total D16.">
            <a:extLst xmlns:a="http://schemas.openxmlformats.org/drawingml/2006/main">
              <a:ext uri="{FF2B5EF4-FFF2-40B4-BE49-F238E27FC236}">
                <a16:creationId xmlns:a16="http://schemas.microsoft.com/office/drawing/2014/main" id="{4A8EDA05-FF02-499D-A31C-5DFB4903A6F4}"/>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F7, diviser D7 par le total D16.</a:t>
            </a:r>
          </a:p>
        </p:txBody>
      </p:sp>
      <p:sp>
        <p:nvSpPr>
          <p:cNvPr id="5" name="02">
            <a:extLst xmlns:a="http://schemas.openxmlformats.org/drawingml/2006/main">
              <a:ext uri="{FF2B5EF4-FFF2-40B4-BE49-F238E27FC236}">
                <a16:creationId xmlns:a16="http://schemas.microsoft.com/office/drawing/2014/main" id="{5D9A805C-E38A-47E9-B2FF-73E148933C01}"/>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Fixer le total avec $D$16 puis recopier jusqu">
            <a:extLst xmlns:a="http://schemas.openxmlformats.org/drawingml/2006/main">
              <a:ext uri="{FF2B5EF4-FFF2-40B4-BE49-F238E27FC236}">
                <a16:creationId xmlns:a16="http://schemas.microsoft.com/office/drawing/2014/main" id="{BCA28064-0CAC-450A-B6F9-8C25E2FAA071}"/>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Fixer le total avec $D$16 puis recopier jusqu’à F14.</a:t>
            </a:r>
          </a:p>
        </p:txBody>
      </p:sp>
      <p:sp>
        <p:nvSpPr>
          <p:cNvPr id="7" name="03">
            <a:extLst xmlns:a="http://schemas.openxmlformats.org/drawingml/2006/main">
              <a:ext uri="{FF2B5EF4-FFF2-40B4-BE49-F238E27FC236}">
                <a16:creationId xmlns:a16="http://schemas.microsoft.com/office/drawing/2014/main" id="{FF88C596-E412-4226-8FB6-053147C8B571}"/>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Afficher les parts en pourcentage et calculer">
            <a:extLst xmlns:a="http://schemas.openxmlformats.org/drawingml/2006/main">
              <a:ext uri="{FF2B5EF4-FFF2-40B4-BE49-F238E27FC236}">
                <a16:creationId xmlns:a16="http://schemas.microsoft.com/office/drawing/2014/main" id="{D646D147-93F8-4598-8C89-3F6B6BF8E1F9}"/>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Afficher les parts en pourcentage et calculer F16.</a:t>
            </a:r>
          </a:p>
        </p:txBody>
      </p:sp>
      <p:sp>
        <p:nvSpPr>
          <p:cNvPr id="9" name="À SAISIR OU À VÉRIFIER">
            <a:extLst xmlns:a="http://schemas.openxmlformats.org/drawingml/2006/main">
              <a:ext uri="{FF2B5EF4-FFF2-40B4-BE49-F238E27FC236}">
                <a16:creationId xmlns:a16="http://schemas.microsoft.com/office/drawing/2014/main" id="{C0CCC499-4925-4721-B900-09D4364D41EF}"/>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D7/$D$16">
            <a:extLst xmlns:a="http://schemas.openxmlformats.org/drawingml/2006/main">
              <a:ext uri="{FF2B5EF4-FFF2-40B4-BE49-F238E27FC236}">
                <a16:creationId xmlns:a16="http://schemas.microsoft.com/office/drawing/2014/main" id="{E6861A0C-E536-43D0-BC6E-42C73CDC0B82}"/>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=D7/$D$16</a:t>
            </a:r>
          </a:p>
        </p:txBody>
      </p:sp>
      <p:sp>
        <p:nvSpPr>
          <p:cNvPr id="11" name="Feuille : Budget">
            <a:extLst xmlns:a="http://schemas.openxmlformats.org/drawingml/2006/main">
              <a:ext uri="{FF2B5EF4-FFF2-40B4-BE49-F238E27FC236}">
                <a16:creationId xmlns:a16="http://schemas.microsoft.com/office/drawing/2014/main" id="{A0D6E0F1-1630-4D77-A6D8-0E52E366F255}"/>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Budget</a:t>
            </a:r>
          </a:p>
        </p:txBody>
      </p:sp>
      <p:sp>
        <p:nvSpPr>
          <p:cNvPr id="12" name="N07 • Budget • Démonstration">
            <a:extLst xmlns:a="http://schemas.openxmlformats.org/drawingml/2006/main">
              <a:ext uri="{FF2B5EF4-FFF2-40B4-BE49-F238E27FC236}">
                <a16:creationId xmlns:a16="http://schemas.microsoft.com/office/drawing/2014/main" id="{2142B717-20EE-4EBB-AC47-9ACCF31E63C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N07 • Budget • Démonstration</a:t>
            </a:r>
          </a:p>
        </p:txBody>
      </p:sp>
      <p:sp>
        <p:nvSpPr>
          <p:cNvPr id="13" name="041 / 100">
            <a:extLst xmlns:a="http://schemas.openxmlformats.org/drawingml/2006/main">
              <a:ext uri="{FF2B5EF4-FFF2-40B4-BE49-F238E27FC236}">
                <a16:creationId xmlns:a16="http://schemas.microsoft.com/office/drawing/2014/main" id="{091B3D01-580E-4D06-B50F-E5332BD2BCDF}"/>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041 / 100</a:t>
            </a:r>
          </a:p>
        </p:txBody>
      </p:sp>
    </p:spTree>
    <p:extLst>
      <p:ext uri="{BB962C8B-B14F-4D97-AF65-F5344CB8AC3E}">
        <p14:creationId xmlns:p14="http://schemas.microsoft.com/office/powerpoint/2010/main" val="254740863"/>
      </p:ext>
    </p:extLst>
  </p:cSld>
</p:sld>
</file>

<file path=ppt/slides/slide4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7 · TRAVAIL INDIVIDUEL · 9 MINUTES">
            <a:extLst xmlns:a="http://schemas.openxmlformats.org/drawingml/2006/main">
              <a:ext uri="{FF2B5EF4-FFF2-40B4-BE49-F238E27FC236}">
                <a16:creationId xmlns:a16="http://schemas.microsoft.com/office/drawing/2014/main" id="{638DDF71-61E8-4DEA-9B3D-823B515FAC8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N07 · TRAVAIL INDIVIDUEL · 9 MINUTES</a:t>
            </a:r>
          </a:p>
        </p:txBody>
      </p:sp>
      <p:sp>
        <p:nvSpPr>
          <p:cNvPr id="2" name="La manipulation à réaliser">
            <a:extLst xmlns:a="http://schemas.openxmlformats.org/drawingml/2006/main">
              <a:ext uri="{FF2B5EF4-FFF2-40B4-BE49-F238E27FC236}">
                <a16:creationId xmlns:a16="http://schemas.microsoft.com/office/drawing/2014/main" id="{620D6F14-5E93-4E65-9683-71765A6D180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CAF5673C-8AA4-4C57-BE6D-EF2001580B5A}"/>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ompléter F7:F14 puis F16.">
            <a:extLst xmlns:a="http://schemas.openxmlformats.org/drawingml/2006/main">
              <a:ext uri="{FF2B5EF4-FFF2-40B4-BE49-F238E27FC236}">
                <a16:creationId xmlns:a16="http://schemas.microsoft.com/office/drawing/2014/main" id="{6F06C5C4-884E-4C6A-84DD-56510CD05BC3}"/>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F7:F14 puis F16.</a:t>
            </a:r>
          </a:p>
        </p:txBody>
      </p:sp>
      <p:sp>
        <p:nvSpPr>
          <p:cNvPr id="5" name="02">
            <a:extLst xmlns:a="http://schemas.openxmlformats.org/drawingml/2006/main">
              <a:ext uri="{FF2B5EF4-FFF2-40B4-BE49-F238E27FC236}">
                <a16:creationId xmlns:a16="http://schemas.microsoft.com/office/drawing/2014/main" id="{E9720504-F984-4C27-A838-505FF8E3C15A}"/>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Identifier le poste qui pèse le plus lourd.">
            <a:extLst xmlns:a="http://schemas.openxmlformats.org/drawingml/2006/main">
              <a:ext uri="{FF2B5EF4-FFF2-40B4-BE49-F238E27FC236}">
                <a16:creationId xmlns:a16="http://schemas.microsoft.com/office/drawing/2014/main" id="{5598335D-3145-497C-903A-7D861506DCD0}"/>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Identifier le poste qui pèse le plus lourd.</a:t>
            </a:r>
          </a:p>
        </p:txBody>
      </p:sp>
      <p:sp>
        <p:nvSpPr>
          <p:cNvPr id="7" name="03">
            <a:extLst xmlns:a="http://schemas.openxmlformats.org/drawingml/2006/main">
              <a:ext uri="{FF2B5EF4-FFF2-40B4-BE49-F238E27FC236}">
                <a16:creationId xmlns:a16="http://schemas.microsoft.com/office/drawing/2014/main" id="{E14EE9F4-76D9-4AA4-9ABF-C0CECBDFE90F}"/>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Expliquer pourquoi le total doit rester fixe ">
            <a:extLst xmlns:a="http://schemas.openxmlformats.org/drawingml/2006/main">
              <a:ext uri="{FF2B5EF4-FFF2-40B4-BE49-F238E27FC236}">
                <a16:creationId xmlns:a16="http://schemas.microsoft.com/office/drawing/2014/main" id="{BED0FD88-06CE-4492-9A5D-8F1C84D1A331}"/>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Expliquer pourquoi le total doit rester fixe lors de la recopie.</a:t>
            </a:r>
          </a:p>
        </p:txBody>
      </p:sp>
      <p:sp>
        <p:nvSpPr>
          <p:cNvPr id="9" name="PRODUCTION ATTENDUE">
            <a:extLst xmlns:a="http://schemas.openxmlformats.org/drawingml/2006/main">
              <a:ext uri="{FF2B5EF4-FFF2-40B4-BE49-F238E27FC236}">
                <a16:creationId xmlns:a16="http://schemas.microsoft.com/office/drawing/2014/main" id="{264D2F7C-6799-4989-9BD2-4E22601F4865}"/>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Les parts des huit postes et une phrase d’int">
            <a:extLst xmlns:a="http://schemas.openxmlformats.org/drawingml/2006/main">
              <a:ext uri="{FF2B5EF4-FFF2-40B4-BE49-F238E27FC236}">
                <a16:creationId xmlns:a16="http://schemas.microsoft.com/office/drawing/2014/main" id="{407C87A3-DE52-4615-BC08-F0BAC51574F8}"/>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Les parts des huit postes et une phrase d’interprétation.</a:t>
            </a:r>
          </a:p>
        </p:txBody>
      </p:sp>
      <p:sp>
        <p:nvSpPr>
          <p:cNvPr id="11" name="N07 • Budget • Manipulation">
            <a:extLst xmlns:a="http://schemas.openxmlformats.org/drawingml/2006/main">
              <a:ext uri="{FF2B5EF4-FFF2-40B4-BE49-F238E27FC236}">
                <a16:creationId xmlns:a16="http://schemas.microsoft.com/office/drawing/2014/main" id="{61F312CF-BEEB-4CF2-8D48-EC0C8EF36EDA}"/>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N07 • Budget • Manipulation</a:t>
            </a:r>
          </a:p>
        </p:txBody>
      </p:sp>
      <p:sp>
        <p:nvSpPr>
          <p:cNvPr id="12" name="042 / 100">
            <a:extLst xmlns:a="http://schemas.openxmlformats.org/drawingml/2006/main">
              <a:ext uri="{FF2B5EF4-FFF2-40B4-BE49-F238E27FC236}">
                <a16:creationId xmlns:a16="http://schemas.microsoft.com/office/drawing/2014/main" id="{150E87E2-6E22-48D9-80F8-AE1865E3BEC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042 / 100</a:t>
            </a:r>
          </a:p>
        </p:txBody>
      </p:sp>
    </p:spTree>
    <p:extLst>
      <p:ext uri="{BB962C8B-B14F-4D97-AF65-F5344CB8AC3E}">
        <p14:creationId xmlns:p14="http://schemas.microsoft.com/office/powerpoint/2010/main" val="1661432289"/>
      </p:ext>
    </p:extLst>
  </p:cSld>
</p:sld>
</file>

<file path=ppt/slides/slide4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7 · CORRECTION ET CONSOLIDATION">
            <a:extLst xmlns:a="http://schemas.openxmlformats.org/drawingml/2006/main">
              <a:ext uri="{FF2B5EF4-FFF2-40B4-BE49-F238E27FC236}">
                <a16:creationId xmlns:a16="http://schemas.microsoft.com/office/drawing/2014/main" id="{6D117B3E-AE79-4AE0-B8AF-4B35C015E1B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N07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6237EDD1-3096-49CF-894B-D48CB7422AD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Logement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45,11 % du budget</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Repas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26,32 % du budget</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Transport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6,02 % du budget</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Somme exacte en F16</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100 % avant arrondi d’affichage</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E7D788CA-807D-464F-ACE5-B2C97DB24662}"/>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Une part compare une composante à un ensemble">
            <a:extLst xmlns:a="http://schemas.openxmlformats.org/drawingml/2006/main">
              <a:ext uri="{FF2B5EF4-FFF2-40B4-BE49-F238E27FC236}">
                <a16:creationId xmlns:a16="http://schemas.microsoft.com/office/drawing/2014/main" id="{A8C0F0A0-8F39-4802-8534-85142E5FAA27}"/>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part compare une composante à un ensemble défini, dans la même unité.</a:t>
            </a:r>
          </a:p>
        </p:txBody>
      </p:sp>
      <p:sp>
        <p:nvSpPr>
          <p:cNvPr id="6" name="N07 • Budget • Correction">
            <a:extLst xmlns:a="http://schemas.openxmlformats.org/drawingml/2006/main">
              <a:ext uri="{FF2B5EF4-FFF2-40B4-BE49-F238E27FC236}">
                <a16:creationId xmlns:a16="http://schemas.microsoft.com/office/drawing/2014/main" id="{96930874-49C1-4971-949F-572B54047896}"/>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N07 • Budget • Correction</a:t>
            </a:r>
          </a:p>
        </p:txBody>
      </p:sp>
      <p:sp>
        <p:nvSpPr>
          <p:cNvPr id="7" name="043 / 100">
            <a:extLst xmlns:a="http://schemas.openxmlformats.org/drawingml/2006/main">
              <a:ext uri="{FF2B5EF4-FFF2-40B4-BE49-F238E27FC236}">
                <a16:creationId xmlns:a16="http://schemas.microsoft.com/office/drawing/2014/main" id="{078FE2B0-159A-4076-BD0B-3707E713937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043 / 100</a:t>
            </a:r>
          </a:p>
        </p:txBody>
      </p:sp>
    </p:spTree>
    <p:extLst>
      <p:ext uri="{BB962C8B-B14F-4D97-AF65-F5344CB8AC3E}">
        <p14:creationId xmlns:p14="http://schemas.microsoft.com/office/powerpoint/2010/main" val="520901094"/>
      </p:ext>
    </p:extLst>
  </p:cSld>
</p:sld>
</file>

<file path=ppt/slides/slide4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8 · L’IDÉE ESSENTIELLE">
            <a:extLst xmlns:a="http://schemas.openxmlformats.org/drawingml/2006/main">
              <a:ext uri="{FF2B5EF4-FFF2-40B4-BE49-F238E27FC236}">
                <a16:creationId xmlns:a16="http://schemas.microsoft.com/office/drawing/2014/main" id="{D4F2F8E8-4C78-42AC-95DB-7149DED4458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N08 · L’IDÉE ESSENTIELLE</a:t>
            </a:r>
          </a:p>
        </p:txBody>
      </p:sp>
      <p:sp>
        <p:nvSpPr>
          <p:cNvPr id="2" name="Les taux de variation">
            <a:extLst xmlns:a="http://schemas.openxmlformats.org/drawingml/2006/main">
              <a:ext uri="{FF2B5EF4-FFF2-40B4-BE49-F238E27FC236}">
                <a16:creationId xmlns:a16="http://schemas.microsoft.com/office/drawing/2014/main" id="{B68FA14B-DD31-4025-8563-C71096BB51C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taux de variation</a:t>
            </a:r>
          </a:p>
        </p:txBody>
      </p:sp>
      <p:sp>
        <p:nvSpPr>
          <p:cNvPr id="3" name="La variation relative compare un écart à la v">
            <a:extLst xmlns:a="http://schemas.openxmlformats.org/drawingml/2006/main">
              <a:ext uri="{FF2B5EF4-FFF2-40B4-BE49-F238E27FC236}">
                <a16:creationId xmlns:a16="http://schemas.microsoft.com/office/drawing/2014/main" id="{4FBE3559-ED10-46AB-94FB-946F9DE8D74E}"/>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La variation relative compare un écart à la valeur de départ.</a:t>
            </a:r>
          </a:p>
        </p:txBody>
      </p:sp>
      <p:sp>
        <p:nvSpPr>
          <p:cNvPr id="4" name="Variation = (arrivée − départ) / départ">
            <a:extLst xmlns:a="http://schemas.openxmlformats.org/drawingml/2006/main">
              <a:ext uri="{FF2B5EF4-FFF2-40B4-BE49-F238E27FC236}">
                <a16:creationId xmlns:a16="http://schemas.microsoft.com/office/drawing/2014/main" id="{648A5A8F-D175-438C-978D-346197A2CABE}"/>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Variation = (arrivée − départ) / départ</a:t>
            </a:r>
          </a:p>
        </p:txBody>
      </p:sp>
      <p:sp>
        <p:nvSpPr>
          <p:cNvPr id="5" name="Une hausse produit un taux positif.">
            <a:extLst xmlns:a="http://schemas.openxmlformats.org/drawingml/2006/main">
              <a:ext uri="{FF2B5EF4-FFF2-40B4-BE49-F238E27FC236}">
                <a16:creationId xmlns:a16="http://schemas.microsoft.com/office/drawing/2014/main" id="{D38B33F1-FEAB-45A0-AEEC-D4415A511412}"/>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Une hausse produit un taux positif.</a:t>
            </a:r>
          </a:p>
        </p:txBody>
      </p:sp>
      <p:sp>
        <p:nvSpPr>
          <p:cNvPr id="6" name="Une baisse produit un taux négatif.">
            <a:extLst xmlns:a="http://schemas.openxmlformats.org/drawingml/2006/main">
              <a:ext uri="{FF2B5EF4-FFF2-40B4-BE49-F238E27FC236}">
                <a16:creationId xmlns:a16="http://schemas.microsoft.com/office/drawing/2014/main" id="{BD893538-5131-44AC-95CC-E72201EDD420}"/>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Une baisse produit un taux négatif.</a:t>
            </a:r>
          </a:p>
        </p:txBody>
      </p:sp>
      <p:sp>
        <p:nvSpPr>
          <p:cNvPr id="7" name="Deux variations successives ont des bases dif">
            <a:extLst xmlns:a="http://schemas.openxmlformats.org/drawingml/2006/main">
              <a:ext uri="{FF2B5EF4-FFF2-40B4-BE49-F238E27FC236}">
                <a16:creationId xmlns:a16="http://schemas.microsoft.com/office/drawing/2014/main" id="{9DBC0DDA-B637-4BD6-ACBB-D3C0FC13282A}"/>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Deux variations successives ont des bases différentes.</a:t>
            </a:r>
          </a:p>
        </p:txBody>
      </p:sp>
      <p:sp>
        <p:nvSpPr>
          <p:cNvPr id="8" name="N08 • Prix • Explication">
            <a:extLst xmlns:a="http://schemas.openxmlformats.org/drawingml/2006/main">
              <a:ext uri="{FF2B5EF4-FFF2-40B4-BE49-F238E27FC236}">
                <a16:creationId xmlns:a16="http://schemas.microsoft.com/office/drawing/2014/main" id="{01BD8AD2-E0CA-4D81-B5C5-FEE6706112C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N08 • Prix • Explication</a:t>
            </a:r>
          </a:p>
        </p:txBody>
      </p:sp>
      <p:sp>
        <p:nvSpPr>
          <p:cNvPr id="9" name="044 / 100">
            <a:extLst xmlns:a="http://schemas.openxmlformats.org/drawingml/2006/main">
              <a:ext uri="{FF2B5EF4-FFF2-40B4-BE49-F238E27FC236}">
                <a16:creationId xmlns:a16="http://schemas.microsoft.com/office/drawing/2014/main" id="{4819D4A5-4C24-4A0F-96D5-2644B4E6BE2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044 / 100</a:t>
            </a:r>
          </a:p>
        </p:txBody>
      </p:sp>
    </p:spTree>
    <p:extLst>
      <p:ext uri="{BB962C8B-B14F-4D97-AF65-F5344CB8AC3E}">
        <p14:creationId xmlns:p14="http://schemas.microsoft.com/office/powerpoint/2010/main" val="1898525465"/>
      </p:ext>
    </p:extLst>
  </p:cSld>
</p:sld>
</file>

<file path=ppt/slides/slide4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8 · EXEMPLE EXPLIQUÉ">
            <a:extLst xmlns:a="http://schemas.openxmlformats.org/drawingml/2006/main">
              <a:ext uri="{FF2B5EF4-FFF2-40B4-BE49-F238E27FC236}">
                <a16:creationId xmlns:a16="http://schemas.microsoft.com/office/drawing/2014/main" id="{14D93536-0F83-4FFA-AB03-7AD0826DD9A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N08 · EXEMPLE EXPLIQUÉ</a:t>
            </a:r>
          </a:p>
        </p:txBody>
      </p:sp>
      <p:sp>
        <p:nvSpPr>
          <p:cNvPr id="2" name="Un panier à 200, puis 210, puis 189 MAD">
            <a:extLst xmlns:a="http://schemas.openxmlformats.org/drawingml/2006/main">
              <a:ext uri="{FF2B5EF4-FFF2-40B4-BE49-F238E27FC236}">
                <a16:creationId xmlns:a16="http://schemas.microsoft.com/office/drawing/2014/main" id="{DF97F5F7-7FDE-46AD-8F60-FFEBD6486A0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Un panier à 200, puis 210, puis 189 MAD</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Comparaison</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Calcul</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Variation</a:t>
                      </a:r>
                    </a:p>
                  </a:txBody>
                  <a:tcPr marL="91440" marR="91440" marT="45720" marB="45720" anchor="ctr">
                    <a:solidFill>
                      <a:srgbClr val="28596B"/>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Janvier à février</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(210 − 200) / 200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+5 %</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Février à mars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(189 − 210) / 210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−10 %</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Janvier à mars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(189 − 200) / 200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−5,5 %</a:t>
                      </a:r>
                    </a:p>
                  </a:txBody>
                  <a:tcPr marL="91440" marR="91440" marT="45720" marB="45720" anchor="ctr">
                    <a:solidFill>
                      <a:srgbClr val="FFFFFF"/>
                    </a:solidFill>
                  </a:tcPr>
                </a:tc>
              </a:tr>
            </a:tbl>
          </a:graphicData>
        </a:graphic>
      </p:graphicFrame>
      <p:sp>
        <p:nvSpPr>
          <p:cNvPr id="4" name="Un taux qui passe de 10 % à 12 % gagne 2 poin">
            <a:extLst xmlns:a="http://schemas.openxmlformats.org/drawingml/2006/main">
              <a:ext uri="{FF2B5EF4-FFF2-40B4-BE49-F238E27FC236}">
                <a16:creationId xmlns:a16="http://schemas.microsoft.com/office/drawing/2014/main" id="{DF5E8EA6-FB4F-43E7-92CC-8CA93774F522}"/>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Un taux qui passe de 10 % à 12 % gagne 2 points de pourcentage, soit 20 % en valeur relative.</a:t>
            </a:r>
          </a:p>
        </p:txBody>
      </p:sp>
      <p:sp>
        <p:nvSpPr>
          <p:cNvPr id="5" name="N08 • Prix • Exemple">
            <a:extLst xmlns:a="http://schemas.openxmlformats.org/drawingml/2006/main">
              <a:ext uri="{FF2B5EF4-FFF2-40B4-BE49-F238E27FC236}">
                <a16:creationId xmlns:a16="http://schemas.microsoft.com/office/drawing/2014/main" id="{03ACBD45-B60E-4C3D-A335-5FCBDE374A4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N08 • Prix • Exemple</a:t>
            </a:r>
          </a:p>
        </p:txBody>
      </p:sp>
      <p:sp>
        <p:nvSpPr>
          <p:cNvPr id="6" name="045 / 100">
            <a:extLst xmlns:a="http://schemas.openxmlformats.org/drawingml/2006/main">
              <a:ext uri="{FF2B5EF4-FFF2-40B4-BE49-F238E27FC236}">
                <a16:creationId xmlns:a16="http://schemas.microsoft.com/office/drawing/2014/main" id="{45F4E8F2-F7CA-4494-8813-F6B85EF3577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045 / 100</a:t>
            </a:r>
          </a:p>
        </p:txBody>
      </p:sp>
    </p:spTree>
    <p:extLst>
      <p:ext uri="{BB962C8B-B14F-4D97-AF65-F5344CB8AC3E}">
        <p14:creationId xmlns:p14="http://schemas.microsoft.com/office/powerpoint/2010/main" val="1321483585"/>
      </p:ext>
    </p:extLst>
  </p:cSld>
</p:sld>
</file>

<file path=ppt/slides/slide4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8 · LES TAUX DE VARIATION">
            <a:extLst xmlns:a="http://schemas.openxmlformats.org/drawingml/2006/main">
              <a:ext uri="{FF2B5EF4-FFF2-40B4-BE49-F238E27FC236}">
                <a16:creationId xmlns:a16="http://schemas.microsoft.com/office/drawing/2014/main" id="{3460CAE8-0187-40F9-9E38-FFA07C58C81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N08 · LES TAUX DE VARIATION</a:t>
            </a:r>
          </a:p>
        </p:txBody>
      </p:sp>
      <p:sp>
        <p:nvSpPr>
          <p:cNvPr id="2" name="La démonstration dans Excel">
            <a:extLst xmlns:a="http://schemas.openxmlformats.org/drawingml/2006/main">
              <a:ext uri="{FF2B5EF4-FFF2-40B4-BE49-F238E27FC236}">
                <a16:creationId xmlns:a16="http://schemas.microsoft.com/office/drawing/2014/main" id="{AC64B179-C49B-44D0-9E59-C111E474361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BB550831-129E-4EF2-9076-EFD1B7DEEABA}"/>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Dans Prix!C8, calculer la variation sur le mo">
            <a:extLst xmlns:a="http://schemas.openxmlformats.org/drawingml/2006/main">
              <a:ext uri="{FF2B5EF4-FFF2-40B4-BE49-F238E27FC236}">
                <a16:creationId xmlns:a16="http://schemas.microsoft.com/office/drawing/2014/main" id="{EB8F0876-1575-4ADB-997C-D88E719B4598}"/>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Prix!C8, calculer la variation sur le mois précédent.</a:t>
            </a:r>
          </a:p>
        </p:txBody>
      </p:sp>
      <p:sp>
        <p:nvSpPr>
          <p:cNvPr id="5" name="02">
            <a:extLst xmlns:a="http://schemas.openxmlformats.org/drawingml/2006/main">
              <a:ext uri="{FF2B5EF4-FFF2-40B4-BE49-F238E27FC236}">
                <a16:creationId xmlns:a16="http://schemas.microsoft.com/office/drawing/2014/main" id="{9F8415BB-9EC2-4B67-B71C-2D56157FD41C}"/>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Recopier jusqu’à C12. Laisser C7 vide.">
            <a:extLst xmlns:a="http://schemas.openxmlformats.org/drawingml/2006/main">
              <a:ext uri="{FF2B5EF4-FFF2-40B4-BE49-F238E27FC236}">
                <a16:creationId xmlns:a16="http://schemas.microsoft.com/office/drawing/2014/main" id="{0DD7A5DF-C1C3-4161-944E-98F30AA56188}"/>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Recopier jusqu’à C12. Laisser C7 vide.</a:t>
            </a:r>
          </a:p>
        </p:txBody>
      </p:sp>
      <p:sp>
        <p:nvSpPr>
          <p:cNvPr id="7" name="03">
            <a:extLst xmlns:a="http://schemas.openxmlformats.org/drawingml/2006/main">
              <a:ext uri="{FF2B5EF4-FFF2-40B4-BE49-F238E27FC236}">
                <a16:creationId xmlns:a16="http://schemas.microsoft.com/office/drawing/2014/main" id="{9B21416D-BF2B-43B3-BC67-F2376112E851}"/>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Dans D7, comparer à janvier en fixant $B$7, p">
            <a:extLst xmlns:a="http://schemas.openxmlformats.org/drawingml/2006/main">
              <a:ext uri="{FF2B5EF4-FFF2-40B4-BE49-F238E27FC236}">
                <a16:creationId xmlns:a16="http://schemas.microsoft.com/office/drawing/2014/main" id="{074B4C79-9647-4341-A243-BCA9C4F25368}"/>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D7, comparer à janvier en fixant $B$7, puis recopier.</a:t>
            </a:r>
          </a:p>
        </p:txBody>
      </p:sp>
      <p:sp>
        <p:nvSpPr>
          <p:cNvPr id="9" name="À SAISIR OU À VÉRIFIER">
            <a:extLst xmlns:a="http://schemas.openxmlformats.org/drawingml/2006/main">
              <a:ext uri="{FF2B5EF4-FFF2-40B4-BE49-F238E27FC236}">
                <a16:creationId xmlns:a16="http://schemas.microsoft.com/office/drawing/2014/main" id="{8C9EEC17-42CE-4640-95A6-486841AC8F95}"/>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C8 : =(B8-B7)/B7&#10;D7 : =(B7-$B$7)/$B$7">
            <a:extLst xmlns:a="http://schemas.openxmlformats.org/drawingml/2006/main">
              <a:ext uri="{FF2B5EF4-FFF2-40B4-BE49-F238E27FC236}">
                <a16:creationId xmlns:a16="http://schemas.microsoft.com/office/drawing/2014/main" id="{2AFA2CE5-23A9-455B-A807-45D78672AB1D}"/>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C8 : =(B8-B7)/B7</a:t>
            </a:r>
          </a:p>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D7 : =(B7-$B$7)/$B$7</a:t>
            </a:r>
          </a:p>
        </p:txBody>
      </p:sp>
      <p:sp>
        <p:nvSpPr>
          <p:cNvPr id="11" name="Feuille : Prix">
            <a:extLst xmlns:a="http://schemas.openxmlformats.org/drawingml/2006/main">
              <a:ext uri="{FF2B5EF4-FFF2-40B4-BE49-F238E27FC236}">
                <a16:creationId xmlns:a16="http://schemas.microsoft.com/office/drawing/2014/main" id="{F2143143-E8F5-40BA-A8DD-D0B3AF54AC0D}"/>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Prix</a:t>
            </a:r>
          </a:p>
        </p:txBody>
      </p:sp>
      <p:sp>
        <p:nvSpPr>
          <p:cNvPr id="12" name="N08 • Prix • Démonstration">
            <a:extLst xmlns:a="http://schemas.openxmlformats.org/drawingml/2006/main">
              <a:ext uri="{FF2B5EF4-FFF2-40B4-BE49-F238E27FC236}">
                <a16:creationId xmlns:a16="http://schemas.microsoft.com/office/drawing/2014/main" id="{B9B61651-441F-40BF-B582-97EDC036D32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N08 • Prix • Démonstration</a:t>
            </a:r>
          </a:p>
        </p:txBody>
      </p:sp>
      <p:sp>
        <p:nvSpPr>
          <p:cNvPr id="13" name="046 / 100">
            <a:extLst xmlns:a="http://schemas.openxmlformats.org/drawingml/2006/main">
              <a:ext uri="{FF2B5EF4-FFF2-40B4-BE49-F238E27FC236}">
                <a16:creationId xmlns:a16="http://schemas.microsoft.com/office/drawing/2014/main" id="{5AD94DDB-7E45-48CD-A8FF-0A42F49D887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046 / 100</a:t>
            </a:r>
          </a:p>
        </p:txBody>
      </p:sp>
    </p:spTree>
    <p:extLst>
      <p:ext uri="{BB962C8B-B14F-4D97-AF65-F5344CB8AC3E}">
        <p14:creationId xmlns:p14="http://schemas.microsoft.com/office/powerpoint/2010/main" val="888445973"/>
      </p:ext>
    </p:extLst>
  </p:cSld>
</p:sld>
</file>

<file path=ppt/slides/slide4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8 · TRAVAIL INDIVIDUEL · 9 MINUTES">
            <a:extLst xmlns:a="http://schemas.openxmlformats.org/drawingml/2006/main">
              <a:ext uri="{FF2B5EF4-FFF2-40B4-BE49-F238E27FC236}">
                <a16:creationId xmlns:a16="http://schemas.microsoft.com/office/drawing/2014/main" id="{2DA9158F-E3F1-4E41-8F35-F25EBEF9669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N08 · TRAVAIL INDIVIDUEL · 9 MINUTES</a:t>
            </a:r>
          </a:p>
        </p:txBody>
      </p:sp>
      <p:sp>
        <p:nvSpPr>
          <p:cNvPr id="2" name="La manipulation à réaliser">
            <a:extLst xmlns:a="http://schemas.openxmlformats.org/drawingml/2006/main">
              <a:ext uri="{FF2B5EF4-FFF2-40B4-BE49-F238E27FC236}">
                <a16:creationId xmlns:a16="http://schemas.microsoft.com/office/drawing/2014/main" id="{4F562295-8334-478B-889A-1155A6B3921A}"/>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AF70DC4E-BC9E-4FE0-84F7-4FF87E9104A1}"/>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alculer les variations mensuelles et celles ">
            <a:extLst xmlns:a="http://schemas.openxmlformats.org/drawingml/2006/main">
              <a:ext uri="{FF2B5EF4-FFF2-40B4-BE49-F238E27FC236}">
                <a16:creationId xmlns:a16="http://schemas.microsoft.com/office/drawing/2014/main" id="{0EA33AAE-C5E8-4939-838B-781A06ACE5DB}"/>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Calculer les variations mensuelles et celles depuis janvier.</a:t>
            </a:r>
          </a:p>
        </p:txBody>
      </p:sp>
      <p:sp>
        <p:nvSpPr>
          <p:cNvPr id="5" name="02">
            <a:extLst xmlns:a="http://schemas.openxmlformats.org/drawingml/2006/main">
              <a:ext uri="{FF2B5EF4-FFF2-40B4-BE49-F238E27FC236}">
                <a16:creationId xmlns:a16="http://schemas.microsoft.com/office/drawing/2014/main" id="{B0E8E3D9-D389-48B4-B2DA-DDF53F5A339D}"/>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Comparer les deux résultats de mars.">
            <a:extLst xmlns:a="http://schemas.openxmlformats.org/drawingml/2006/main">
              <a:ext uri="{FF2B5EF4-FFF2-40B4-BE49-F238E27FC236}">
                <a16:creationId xmlns:a16="http://schemas.microsoft.com/office/drawing/2014/main" id="{81050B2A-A23A-4C8A-87E1-14F9B8266D71}"/>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Comparer les deux résultats de mars.</a:t>
            </a:r>
          </a:p>
        </p:txBody>
      </p:sp>
      <p:sp>
        <p:nvSpPr>
          <p:cNvPr id="7" name="03">
            <a:extLst xmlns:a="http://schemas.openxmlformats.org/drawingml/2006/main">
              <a:ext uri="{FF2B5EF4-FFF2-40B4-BE49-F238E27FC236}">
                <a16:creationId xmlns:a16="http://schemas.microsoft.com/office/drawing/2014/main" id="{C3811160-A389-4832-81AD-B864AA706141}"/>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Calculer la hausse de 100 à 110 puis le retou">
            <a:extLst xmlns:a="http://schemas.openxmlformats.org/drawingml/2006/main">
              <a:ext uri="{FF2B5EF4-FFF2-40B4-BE49-F238E27FC236}">
                <a16:creationId xmlns:a16="http://schemas.microsoft.com/office/drawing/2014/main" id="{046AEA7E-8E03-413E-BFDF-3C9E8B691AA4}"/>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Calculer la hausse de 100 à 110 puis le retour de 110 à 100.</a:t>
            </a:r>
          </a:p>
        </p:txBody>
      </p:sp>
      <p:sp>
        <p:nvSpPr>
          <p:cNvPr id="9" name="PRODUCTION ATTENDUE">
            <a:extLst xmlns:a="http://schemas.openxmlformats.org/drawingml/2006/main">
              <a:ext uri="{FF2B5EF4-FFF2-40B4-BE49-F238E27FC236}">
                <a16:creationId xmlns:a16="http://schemas.microsoft.com/office/drawing/2014/main" id="{67E39F93-6045-4BEE-A648-D24F5FB76BA7}"/>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Deux colonnes de taux et une base de comparai">
            <a:extLst xmlns:a="http://schemas.openxmlformats.org/drawingml/2006/main">
              <a:ext uri="{FF2B5EF4-FFF2-40B4-BE49-F238E27FC236}">
                <a16:creationId xmlns:a16="http://schemas.microsoft.com/office/drawing/2014/main" id="{0802D0DA-DFF7-4A1F-98EA-E2F03B2C10D1}"/>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Deux colonnes de taux et une base de comparaison clairement nommée.</a:t>
            </a:r>
          </a:p>
        </p:txBody>
      </p:sp>
      <p:sp>
        <p:nvSpPr>
          <p:cNvPr id="11" name="N08 • Prix • Manipulation">
            <a:extLst xmlns:a="http://schemas.openxmlformats.org/drawingml/2006/main">
              <a:ext uri="{FF2B5EF4-FFF2-40B4-BE49-F238E27FC236}">
                <a16:creationId xmlns:a16="http://schemas.microsoft.com/office/drawing/2014/main" id="{44E834EF-37D3-44E2-8136-D48A24D7CA9E}"/>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N08 • Prix • Manipulation</a:t>
            </a:r>
          </a:p>
        </p:txBody>
      </p:sp>
      <p:sp>
        <p:nvSpPr>
          <p:cNvPr id="12" name="047 / 100">
            <a:extLst xmlns:a="http://schemas.openxmlformats.org/drawingml/2006/main">
              <a:ext uri="{FF2B5EF4-FFF2-40B4-BE49-F238E27FC236}">
                <a16:creationId xmlns:a16="http://schemas.microsoft.com/office/drawing/2014/main" id="{A0BB19FD-94E5-455A-8217-8EEF2FE253B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047 / 100</a:t>
            </a:r>
          </a:p>
        </p:txBody>
      </p:sp>
    </p:spTree>
    <p:extLst>
      <p:ext uri="{BB962C8B-B14F-4D97-AF65-F5344CB8AC3E}">
        <p14:creationId xmlns:p14="http://schemas.microsoft.com/office/powerpoint/2010/main" val="1201306234"/>
      </p:ext>
    </p:extLst>
  </p:cSld>
</p:sld>
</file>

<file path=ppt/slides/slide4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8 · CORRECTION ET CONSOLIDATION">
            <a:extLst xmlns:a="http://schemas.openxmlformats.org/drawingml/2006/main">
              <a:ext uri="{FF2B5EF4-FFF2-40B4-BE49-F238E27FC236}">
                <a16:creationId xmlns:a16="http://schemas.microsoft.com/office/drawing/2014/main" id="{EA10B408-ECEA-47E1-9DCB-B33FB9FF05E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N08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47DA5E7F-3633-44EB-A776-66E2A31D6F4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Mars sur février</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−10 %</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Mars sur janvier</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−5,5 %</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100 à 110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+10 %</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110 à 100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−9,09 %</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C179B714-BBA0-4F77-93DE-16939E625FBD}"/>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Le dénominateur est la valeur initiale de la ">
            <a:extLst xmlns:a="http://schemas.openxmlformats.org/drawingml/2006/main">
              <a:ext uri="{FF2B5EF4-FFF2-40B4-BE49-F238E27FC236}">
                <a16:creationId xmlns:a16="http://schemas.microsoft.com/office/drawing/2014/main" id="{B34A4F8A-791C-4CE3-A2F3-E62571CEA239}"/>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Le dénominateur est la valeur initiale de la comparaison choisie.</a:t>
            </a:r>
          </a:p>
        </p:txBody>
      </p:sp>
      <p:sp>
        <p:nvSpPr>
          <p:cNvPr id="6" name="N08 • Prix • Correction">
            <a:extLst xmlns:a="http://schemas.openxmlformats.org/drawingml/2006/main">
              <a:ext uri="{FF2B5EF4-FFF2-40B4-BE49-F238E27FC236}">
                <a16:creationId xmlns:a16="http://schemas.microsoft.com/office/drawing/2014/main" id="{FED8EF30-A0EC-4B4C-A0B9-01BAD86640C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N08 • Prix • Correction</a:t>
            </a:r>
          </a:p>
        </p:txBody>
      </p:sp>
      <p:sp>
        <p:nvSpPr>
          <p:cNvPr id="7" name="048 / 100">
            <a:extLst xmlns:a="http://schemas.openxmlformats.org/drawingml/2006/main">
              <a:ext uri="{FF2B5EF4-FFF2-40B4-BE49-F238E27FC236}">
                <a16:creationId xmlns:a16="http://schemas.microsoft.com/office/drawing/2014/main" id="{FDE31927-13C9-46FB-B5B8-736A587AFF3E}"/>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048 / 100</a:t>
            </a:r>
          </a:p>
        </p:txBody>
      </p:sp>
    </p:spTree>
    <p:extLst>
      <p:ext uri="{BB962C8B-B14F-4D97-AF65-F5344CB8AC3E}">
        <p14:creationId xmlns:p14="http://schemas.microsoft.com/office/powerpoint/2010/main" val="74738158"/>
      </p:ext>
    </p:extLst>
  </p:cSld>
</p:sld>
</file>

<file path=ppt/slides/slide4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09 · L’IDÉE ESSENTIELLE">
            <a:extLst xmlns:a="http://schemas.openxmlformats.org/drawingml/2006/main">
              <a:ext uri="{FF2B5EF4-FFF2-40B4-BE49-F238E27FC236}">
                <a16:creationId xmlns:a16="http://schemas.microsoft.com/office/drawing/2014/main" id="{1714667C-9950-4AE0-A751-0591EDE6AD5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N09 · L’IDÉE ESSENTIELLE</a:t>
            </a:r>
          </a:p>
        </p:txBody>
      </p:sp>
      <p:sp>
        <p:nvSpPr>
          <p:cNvPr id="2" name="La fonction SI">
            <a:extLst xmlns:a="http://schemas.openxmlformats.org/drawingml/2006/main">
              <a:ext uri="{FF2B5EF4-FFF2-40B4-BE49-F238E27FC236}">
                <a16:creationId xmlns:a16="http://schemas.microsoft.com/office/drawing/2014/main" id="{BC304C33-7082-4F06-8D68-D50A7718B62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fonction SI</a:t>
            </a:r>
          </a:p>
        </p:txBody>
      </p:sp>
      <p:sp>
        <p:nvSpPr>
          <p:cNvPr id="3" name="La fonction SI évalue un test logique. Elle r">
            <a:extLst xmlns:a="http://schemas.openxmlformats.org/drawingml/2006/main">
              <a:ext uri="{FF2B5EF4-FFF2-40B4-BE49-F238E27FC236}">
                <a16:creationId xmlns:a16="http://schemas.microsoft.com/office/drawing/2014/main" id="{84B72713-197F-4180-A5C4-E10BD34DBE33}"/>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La fonction SI évalue un test logique. Elle renvoie un résultat si le test est vrai et un autre s’il est faux.</a:t>
            </a:r>
          </a:p>
        </p:txBody>
      </p:sp>
      <p:sp>
        <p:nvSpPr>
          <p:cNvPr id="4" name="SI(test ; si vrai ; si faux)">
            <a:extLst xmlns:a="http://schemas.openxmlformats.org/drawingml/2006/main">
              <a:ext uri="{FF2B5EF4-FFF2-40B4-BE49-F238E27FC236}">
                <a16:creationId xmlns:a16="http://schemas.microsoft.com/office/drawing/2014/main" id="{DC443C24-8D60-4C24-AA75-90B8DDCAA9B3}"/>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SI(test ; si vrai ; si faux)</a:t>
            </a:r>
          </a:p>
        </p:txBody>
      </p:sp>
      <p:sp>
        <p:nvSpPr>
          <p:cNvPr id="5" name="Le test utilise une comparaison : =, &gt;, &lt;, &gt;=">
            <a:extLst xmlns:a="http://schemas.openxmlformats.org/drawingml/2006/main">
              <a:ext uri="{FF2B5EF4-FFF2-40B4-BE49-F238E27FC236}">
                <a16:creationId xmlns:a16="http://schemas.microsoft.com/office/drawing/2014/main" id="{8B683C5F-1FD4-43CB-880B-05C0A4A8FEED}"/>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test utilise une comparaison : =, &gt;, &lt;, &gt;=, &lt;= ou &lt;&gt;.</a:t>
            </a:r>
          </a:p>
        </p:txBody>
      </p:sp>
      <p:sp>
        <p:nvSpPr>
          <p:cNvPr id="6" name="Le résultat peut être un nombre, un texte ou ">
            <a:extLst xmlns:a="http://schemas.openxmlformats.org/drawingml/2006/main">
              <a:ext uri="{FF2B5EF4-FFF2-40B4-BE49-F238E27FC236}">
                <a16:creationId xmlns:a16="http://schemas.microsoft.com/office/drawing/2014/main" id="{FA008B24-9038-4826-9316-18E5149C007D}"/>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résultat peut être un nombre, un texte ou une formule.</a:t>
            </a:r>
          </a:p>
        </p:txBody>
      </p:sp>
      <p:sp>
        <p:nvSpPr>
          <p:cNvPr id="7" name="Les textes s’écrivent entre guillemets.">
            <a:extLst xmlns:a="http://schemas.openxmlformats.org/drawingml/2006/main">
              <a:ext uri="{FF2B5EF4-FFF2-40B4-BE49-F238E27FC236}">
                <a16:creationId xmlns:a16="http://schemas.microsoft.com/office/drawing/2014/main" id="{2B9FD5F9-9DAF-457C-8A68-29DE312102A7}"/>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textes s’écrivent entre guillemets.</a:t>
            </a:r>
          </a:p>
        </p:txBody>
      </p:sp>
      <p:sp>
        <p:nvSpPr>
          <p:cNvPr id="8" name="N09 • Ventes • Explication">
            <a:extLst xmlns:a="http://schemas.openxmlformats.org/drawingml/2006/main">
              <a:ext uri="{FF2B5EF4-FFF2-40B4-BE49-F238E27FC236}">
                <a16:creationId xmlns:a16="http://schemas.microsoft.com/office/drawing/2014/main" id="{987BCA2A-F50C-4496-A513-3A9D9215B6A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N09 • Ventes • Explication</a:t>
            </a:r>
          </a:p>
        </p:txBody>
      </p:sp>
      <p:sp>
        <p:nvSpPr>
          <p:cNvPr id="9" name="049 / 100">
            <a:extLst xmlns:a="http://schemas.openxmlformats.org/drawingml/2006/main">
              <a:ext uri="{FF2B5EF4-FFF2-40B4-BE49-F238E27FC236}">
                <a16:creationId xmlns:a16="http://schemas.microsoft.com/office/drawing/2014/main" id="{D9F0BCE7-4874-4654-9C6A-171A29FAA68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049 / 100</a:t>
            </a:r>
          </a:p>
        </p:txBody>
      </p:sp>
    </p:spTree>
    <p:extLst>
      <p:ext uri="{BB962C8B-B14F-4D97-AF65-F5344CB8AC3E}">
        <p14:creationId xmlns:p14="http://schemas.microsoft.com/office/powerpoint/2010/main" val="237549467"/>
      </p:ext>
    </p:extLst>
  </p:cSld>
</p:sld>
</file>

<file path=ppt/slides/slide5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09 · EXEMPLE EXPLIQUÉ">
            <a:extLst xmlns:a="http://schemas.openxmlformats.org/drawingml/2006/main">
              <a:ext uri="{FF2B5EF4-FFF2-40B4-BE49-F238E27FC236}">
                <a16:creationId xmlns:a16="http://schemas.microsoft.com/office/drawing/2014/main" id="{4F29CBDF-9590-4FE3-88B1-7A9918DC1D9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N09 · EXEMPLE EXPLIQUÉ</a:t>
            </a:r>
          </a:p>
        </p:txBody>
      </p:sp>
      <p:sp>
        <p:nvSpPr>
          <p:cNvPr id="2" name="Un seuil de 200 MAD">
            <a:extLst xmlns:a="http://schemas.openxmlformats.org/drawingml/2006/main">
              <a:ext uri="{FF2B5EF4-FFF2-40B4-BE49-F238E27FC236}">
                <a16:creationId xmlns:a16="http://schemas.microsoft.com/office/drawing/2014/main" id="{748EA513-B758-4078-BA94-40E70A6B9B7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Un seuil de 200 MAD</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Montant</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Test montant &gt;= 200</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Classe</a:t>
                      </a:r>
                    </a:p>
                  </a:txBody>
                  <a:tcPr marL="91440" marR="91440" marT="45720" marB="45720" anchor="ctr">
                    <a:solidFill>
                      <a:srgbClr val="28596B"/>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180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Faux</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Standard</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200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Vrai</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Élevé</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270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Vrai</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Élevé</a:t>
                      </a:r>
                    </a:p>
                  </a:txBody>
                  <a:tcPr marL="91440" marR="91440" marT="45720" marB="45720" anchor="ctr">
                    <a:solidFill>
                      <a:srgbClr val="FFFFFF"/>
                    </a:solidFill>
                  </a:tcPr>
                </a:tc>
              </a:tr>
            </a:tbl>
          </a:graphicData>
        </a:graphic>
      </p:graphicFrame>
      <p:sp>
        <p:nvSpPr>
          <p:cNvPr id="4" name="Le libellé décrit le montant d’une transactio">
            <a:extLst xmlns:a="http://schemas.openxmlformats.org/drawingml/2006/main">
              <a:ext uri="{FF2B5EF4-FFF2-40B4-BE49-F238E27FC236}">
                <a16:creationId xmlns:a16="http://schemas.microsoft.com/office/drawing/2014/main" id="{F241B88E-FBE2-4F12-AB8A-8A65D57ED9A8}"/>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 libellé décrit le montant d’une transaction. Il ne mesure pas sa rentabilité.</a:t>
            </a:r>
          </a:p>
        </p:txBody>
      </p:sp>
      <p:sp>
        <p:nvSpPr>
          <p:cNvPr id="5" name="N09 • Ventes • Exemple">
            <a:extLst xmlns:a="http://schemas.openxmlformats.org/drawingml/2006/main">
              <a:ext uri="{FF2B5EF4-FFF2-40B4-BE49-F238E27FC236}">
                <a16:creationId xmlns:a16="http://schemas.microsoft.com/office/drawing/2014/main" id="{18EB141E-6847-4A2E-BC08-C81388691822}"/>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N09 • Ventes • Exemple</a:t>
            </a:r>
          </a:p>
        </p:txBody>
      </p:sp>
      <p:sp>
        <p:nvSpPr>
          <p:cNvPr id="6" name="050 / 100">
            <a:extLst xmlns:a="http://schemas.openxmlformats.org/drawingml/2006/main">
              <a:ext uri="{FF2B5EF4-FFF2-40B4-BE49-F238E27FC236}">
                <a16:creationId xmlns:a16="http://schemas.microsoft.com/office/drawing/2014/main" id="{66AAD46C-8737-4FAD-830A-10F811349D1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050 / 100</a:t>
            </a:r>
          </a:p>
        </p:txBody>
      </p:sp>
    </p:spTree>
    <p:extLst>
      <p:ext uri="{BB962C8B-B14F-4D97-AF65-F5344CB8AC3E}">
        <p14:creationId xmlns:p14="http://schemas.microsoft.com/office/powerpoint/2010/main" val="984516705"/>
      </p:ext>
    </p:extLst>
  </p:cSld>
</p:sld>
</file>

<file path=ppt/slides/slide5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09 · LA FONCTION SI">
            <a:extLst xmlns:a="http://schemas.openxmlformats.org/drawingml/2006/main">
              <a:ext uri="{FF2B5EF4-FFF2-40B4-BE49-F238E27FC236}">
                <a16:creationId xmlns:a16="http://schemas.microsoft.com/office/drawing/2014/main" id="{30F8106C-9153-453F-9AF4-44CF25AEE325}"/>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N09 · LA FONCTION SI</a:t>
            </a:r>
          </a:p>
        </p:txBody>
      </p:sp>
      <p:sp>
        <p:nvSpPr>
          <p:cNvPr id="2" name="La démonstration dans Excel">
            <a:extLst xmlns:a="http://schemas.openxmlformats.org/drawingml/2006/main">
              <a:ext uri="{FF2B5EF4-FFF2-40B4-BE49-F238E27FC236}">
                <a16:creationId xmlns:a16="http://schemas.microsoft.com/office/drawing/2014/main" id="{BDEC224F-F538-4B71-B68D-ECE2AEC40A83}"/>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C8C160A7-908B-456C-8A8B-9BA97CF83456}"/>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ompléter F7:F30 avec quantité × prix.">
            <a:extLst xmlns:a="http://schemas.openxmlformats.org/drawingml/2006/main">
              <a:ext uri="{FF2B5EF4-FFF2-40B4-BE49-F238E27FC236}">
                <a16:creationId xmlns:a16="http://schemas.microsoft.com/office/drawing/2014/main" id="{EF61709D-7A83-4A7D-AA55-59A3C4317FAC}"/>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Compléter F7:F30 avec quantité × prix.</a:t>
            </a:r>
          </a:p>
        </p:txBody>
      </p:sp>
      <p:sp>
        <p:nvSpPr>
          <p:cNvPr id="5" name="02">
            <a:extLst xmlns:a="http://schemas.openxmlformats.org/drawingml/2006/main">
              <a:ext uri="{FF2B5EF4-FFF2-40B4-BE49-F238E27FC236}">
                <a16:creationId xmlns:a16="http://schemas.microsoft.com/office/drawing/2014/main" id="{6266A92C-1D5D-40D2-8CED-3BF5466EFA8A}"/>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Dans G7, saisir la condition sur F7.">
            <a:extLst xmlns:a="http://schemas.openxmlformats.org/drawingml/2006/main">
              <a:ext uri="{FF2B5EF4-FFF2-40B4-BE49-F238E27FC236}">
                <a16:creationId xmlns:a16="http://schemas.microsoft.com/office/drawing/2014/main" id="{6505A9FF-A571-42C8-99A4-CDE94363BDB4}"/>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G7, saisir la condition sur F7.</a:t>
            </a:r>
          </a:p>
        </p:txBody>
      </p:sp>
      <p:sp>
        <p:nvSpPr>
          <p:cNvPr id="7" name="03">
            <a:extLst xmlns:a="http://schemas.openxmlformats.org/drawingml/2006/main">
              <a:ext uri="{FF2B5EF4-FFF2-40B4-BE49-F238E27FC236}">
                <a16:creationId xmlns:a16="http://schemas.microsoft.com/office/drawing/2014/main" id="{99AC2406-2B81-44BE-B4EC-C57E2147A067}"/>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Recopier en G8:G30 et vérifier une ligne égal">
            <a:extLst xmlns:a="http://schemas.openxmlformats.org/drawingml/2006/main">
              <a:ext uri="{FF2B5EF4-FFF2-40B4-BE49-F238E27FC236}">
                <a16:creationId xmlns:a16="http://schemas.microsoft.com/office/drawing/2014/main" id="{64A60D79-0191-4351-B515-33651B66129F}"/>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Recopier en G8:G30 et vérifier une ligne égale à 200.</a:t>
            </a:r>
          </a:p>
        </p:txBody>
      </p:sp>
      <p:sp>
        <p:nvSpPr>
          <p:cNvPr id="9" name="À SAISIR OU À VÉRIFIER">
            <a:extLst xmlns:a="http://schemas.openxmlformats.org/drawingml/2006/main">
              <a:ext uri="{FF2B5EF4-FFF2-40B4-BE49-F238E27FC236}">
                <a16:creationId xmlns:a16="http://schemas.microsoft.com/office/drawing/2014/main" id="{57C9E5B5-2A9F-4954-A974-78C1E0598A45}"/>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SI(F7&gt;=200;&#10;&quot;Élevé&quot;;&quot;Standard&quot;)">
            <a:extLst xmlns:a="http://schemas.openxmlformats.org/drawingml/2006/main">
              <a:ext uri="{FF2B5EF4-FFF2-40B4-BE49-F238E27FC236}">
                <a16:creationId xmlns:a16="http://schemas.microsoft.com/office/drawing/2014/main" id="{2187ECC9-7C14-403A-B1FC-BA1DB5603843}"/>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=SI(F7&gt;=200;</a:t>
            </a:r>
          </a:p>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"Élevé";"Standard")</a:t>
            </a:r>
          </a:p>
        </p:txBody>
      </p:sp>
      <p:sp>
        <p:nvSpPr>
          <p:cNvPr id="11" name="Feuille : Ventes">
            <a:extLst xmlns:a="http://schemas.openxmlformats.org/drawingml/2006/main">
              <a:ext uri="{FF2B5EF4-FFF2-40B4-BE49-F238E27FC236}">
                <a16:creationId xmlns:a16="http://schemas.microsoft.com/office/drawing/2014/main" id="{410B487C-5EE7-4A24-8EFA-2965E0B4480B}"/>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Ventes</a:t>
            </a:r>
          </a:p>
        </p:txBody>
      </p:sp>
      <p:sp>
        <p:nvSpPr>
          <p:cNvPr id="12" name="N09 • Ventes • Démonstration">
            <a:extLst xmlns:a="http://schemas.openxmlformats.org/drawingml/2006/main">
              <a:ext uri="{FF2B5EF4-FFF2-40B4-BE49-F238E27FC236}">
                <a16:creationId xmlns:a16="http://schemas.microsoft.com/office/drawing/2014/main" id="{0DF47A72-7D6A-4773-BA6C-966EC5F7D6A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N09 • Ventes • Démonstration</a:t>
            </a:r>
          </a:p>
        </p:txBody>
      </p:sp>
      <p:sp>
        <p:nvSpPr>
          <p:cNvPr id="13" name="051 / 100">
            <a:extLst xmlns:a="http://schemas.openxmlformats.org/drawingml/2006/main">
              <a:ext uri="{FF2B5EF4-FFF2-40B4-BE49-F238E27FC236}">
                <a16:creationId xmlns:a16="http://schemas.microsoft.com/office/drawing/2014/main" id="{7EA01BE6-8F05-4BE9-81AF-5BFBA092160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051 / 100</a:t>
            </a:r>
          </a:p>
        </p:txBody>
      </p:sp>
    </p:spTree>
    <p:extLst>
      <p:ext uri="{BB962C8B-B14F-4D97-AF65-F5344CB8AC3E}">
        <p14:creationId xmlns:p14="http://schemas.microsoft.com/office/powerpoint/2010/main" val="1942220685"/>
      </p:ext>
    </p:extLst>
  </p:cSld>
</p:sld>
</file>

<file path=ppt/slides/slide5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09 · TRAVAIL INDIVIDUEL · 9 MINUTES">
            <a:extLst xmlns:a="http://schemas.openxmlformats.org/drawingml/2006/main">
              <a:ext uri="{FF2B5EF4-FFF2-40B4-BE49-F238E27FC236}">
                <a16:creationId xmlns:a16="http://schemas.microsoft.com/office/drawing/2014/main" id="{133E925C-5A94-4F20-8443-E0AE6F87B22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N09 · TRAVAIL INDIVIDUEL · 9 MINUTES</a:t>
            </a:r>
          </a:p>
        </p:txBody>
      </p:sp>
      <p:sp>
        <p:nvSpPr>
          <p:cNvPr id="2" name="La manipulation à réaliser">
            <a:extLst xmlns:a="http://schemas.openxmlformats.org/drawingml/2006/main">
              <a:ext uri="{FF2B5EF4-FFF2-40B4-BE49-F238E27FC236}">
                <a16:creationId xmlns:a16="http://schemas.microsoft.com/office/drawing/2014/main" id="{C343B1C7-3729-4981-9110-A166E5E90CD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CFBD76FE-F06F-4430-874A-CFE941C86108}"/>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alculer les montants F7:F30.">
            <a:extLst xmlns:a="http://schemas.openxmlformats.org/drawingml/2006/main">
              <a:ext uri="{FF2B5EF4-FFF2-40B4-BE49-F238E27FC236}">
                <a16:creationId xmlns:a16="http://schemas.microsoft.com/office/drawing/2014/main" id="{E726D660-4F48-4EF4-B3CD-67125E328BA7}"/>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Calculer les montants F7:F30.</a:t>
            </a:r>
          </a:p>
        </p:txBody>
      </p:sp>
      <p:sp>
        <p:nvSpPr>
          <p:cNvPr id="5" name="02">
            <a:extLst xmlns:a="http://schemas.openxmlformats.org/drawingml/2006/main">
              <a:ext uri="{FF2B5EF4-FFF2-40B4-BE49-F238E27FC236}">
                <a16:creationId xmlns:a16="http://schemas.microsoft.com/office/drawing/2014/main" id="{659DFFDA-4834-4156-8352-3819CC99BAF9}"/>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Classer chaque transaction dans G7:G30.">
            <a:extLst xmlns:a="http://schemas.openxmlformats.org/drawingml/2006/main">
              <a:ext uri="{FF2B5EF4-FFF2-40B4-BE49-F238E27FC236}">
                <a16:creationId xmlns:a16="http://schemas.microsoft.com/office/drawing/2014/main" id="{401041A1-2930-46B3-8932-3280230EF546}"/>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Classer chaque transaction dans G7:G30.</a:t>
            </a:r>
          </a:p>
        </p:txBody>
      </p:sp>
      <p:sp>
        <p:nvSpPr>
          <p:cNvPr id="7" name="03">
            <a:extLst xmlns:a="http://schemas.openxmlformats.org/drawingml/2006/main">
              <a:ext uri="{FF2B5EF4-FFF2-40B4-BE49-F238E27FC236}">
                <a16:creationId xmlns:a16="http://schemas.microsoft.com/office/drawing/2014/main" id="{3B692632-A450-4BF5-B17F-AD6215EB8680}"/>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Vérifier 180, 200 et 270 MAD avec la même règ">
            <a:extLst xmlns:a="http://schemas.openxmlformats.org/drawingml/2006/main">
              <a:ext uri="{FF2B5EF4-FFF2-40B4-BE49-F238E27FC236}">
                <a16:creationId xmlns:a16="http://schemas.microsoft.com/office/drawing/2014/main" id="{B4F4977B-0ADD-4E17-907D-7308643A757E}"/>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Vérifier 180, 200 et 270 MAD avec la même règle.</a:t>
            </a:r>
          </a:p>
        </p:txBody>
      </p:sp>
      <p:sp>
        <p:nvSpPr>
          <p:cNvPr id="9" name="PRODUCTION ATTENDUE">
            <a:extLst xmlns:a="http://schemas.openxmlformats.org/drawingml/2006/main">
              <a:ext uri="{FF2B5EF4-FFF2-40B4-BE49-F238E27FC236}">
                <a16:creationId xmlns:a16="http://schemas.microsoft.com/office/drawing/2014/main" id="{1BE5D467-1846-4EFE-977A-0D9253D6A082}"/>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e classification cohérente, y compris exact">
            <a:extLst xmlns:a="http://schemas.openxmlformats.org/drawingml/2006/main">
              <a:ext uri="{FF2B5EF4-FFF2-40B4-BE49-F238E27FC236}">
                <a16:creationId xmlns:a16="http://schemas.microsoft.com/office/drawing/2014/main" id="{305D4846-AA40-4368-B544-D9A049A31EC8}"/>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Une classification cohérente, y compris exactement au seuil.</a:t>
            </a:r>
          </a:p>
        </p:txBody>
      </p:sp>
      <p:sp>
        <p:nvSpPr>
          <p:cNvPr id="11" name="N09 • Ventes • Manipulation">
            <a:extLst xmlns:a="http://schemas.openxmlformats.org/drawingml/2006/main">
              <a:ext uri="{FF2B5EF4-FFF2-40B4-BE49-F238E27FC236}">
                <a16:creationId xmlns:a16="http://schemas.microsoft.com/office/drawing/2014/main" id="{079DD26E-016A-4599-8E67-C9649DA63D7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N09 • Ventes • Manipulation</a:t>
            </a:r>
          </a:p>
        </p:txBody>
      </p:sp>
      <p:sp>
        <p:nvSpPr>
          <p:cNvPr id="12" name="052 / 100">
            <a:extLst xmlns:a="http://schemas.openxmlformats.org/drawingml/2006/main">
              <a:ext uri="{FF2B5EF4-FFF2-40B4-BE49-F238E27FC236}">
                <a16:creationId xmlns:a16="http://schemas.microsoft.com/office/drawing/2014/main" id="{DDCB3D17-7A05-417D-9B83-62230C95523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052 / 100</a:t>
            </a:r>
          </a:p>
        </p:txBody>
      </p:sp>
    </p:spTree>
    <p:extLst>
      <p:ext uri="{BB962C8B-B14F-4D97-AF65-F5344CB8AC3E}">
        <p14:creationId xmlns:p14="http://schemas.microsoft.com/office/powerpoint/2010/main" val="883406587"/>
      </p:ext>
    </p:extLst>
  </p:cSld>
</p:sld>
</file>

<file path=ppt/slides/slide5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09 · CORRECTION ET CONSOLIDATION">
            <a:extLst xmlns:a="http://schemas.openxmlformats.org/drawingml/2006/main">
              <a:ext uri="{FF2B5EF4-FFF2-40B4-BE49-F238E27FC236}">
                <a16:creationId xmlns:a16="http://schemas.microsoft.com/office/drawing/2014/main" id="{13E8C88C-C0C2-488A-95C9-718127DB414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N09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95686B7E-A563-4586-AE3B-C2032B9A32C3}"/>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180 MAD</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Standard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200 MAD</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Élevé</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270 MAD</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Élevé</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Erreur à éviter</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&gt; 200 exclurait exactement 200</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3AE50F70-361D-4FEE-93AA-E1CEE76F34BC}"/>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Une condition doit préciser ce qui arrive au ">
            <a:extLst xmlns:a="http://schemas.openxmlformats.org/drawingml/2006/main">
              <a:ext uri="{FF2B5EF4-FFF2-40B4-BE49-F238E27FC236}">
                <a16:creationId xmlns:a16="http://schemas.microsoft.com/office/drawing/2014/main" id="{1CDECDFA-9ED4-412E-A08B-124F8EAD38EA}"/>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condition doit préciser ce qui arrive au seuil, ainsi que de chaque côté.</a:t>
            </a:r>
          </a:p>
        </p:txBody>
      </p:sp>
      <p:sp>
        <p:nvSpPr>
          <p:cNvPr id="6" name="N09 • Ventes • Correction">
            <a:extLst xmlns:a="http://schemas.openxmlformats.org/drawingml/2006/main">
              <a:ext uri="{FF2B5EF4-FFF2-40B4-BE49-F238E27FC236}">
                <a16:creationId xmlns:a16="http://schemas.microsoft.com/office/drawing/2014/main" id="{98FC87EC-3492-4F6F-875B-948DACACD40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N09 • Ventes • Correction</a:t>
            </a:r>
          </a:p>
        </p:txBody>
      </p:sp>
      <p:sp>
        <p:nvSpPr>
          <p:cNvPr id="7" name="053 / 100">
            <a:extLst xmlns:a="http://schemas.openxmlformats.org/drawingml/2006/main">
              <a:ext uri="{FF2B5EF4-FFF2-40B4-BE49-F238E27FC236}">
                <a16:creationId xmlns:a16="http://schemas.microsoft.com/office/drawing/2014/main" id="{0372A1FC-3475-4F08-A29E-13B511F45D3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053 / 100</a:t>
            </a:r>
          </a:p>
        </p:txBody>
      </p:sp>
    </p:spTree>
    <p:extLst>
      <p:ext uri="{BB962C8B-B14F-4D97-AF65-F5344CB8AC3E}">
        <p14:creationId xmlns:p14="http://schemas.microsoft.com/office/powerpoint/2010/main" val="1333707023"/>
      </p:ext>
    </p:extLst>
  </p:cSld>
</p:sld>
</file>

<file path=ppt/slides/slide5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0 · L’IDÉE ESSENTIELLE">
            <a:extLst xmlns:a="http://schemas.openxmlformats.org/drawingml/2006/main">
              <a:ext uri="{FF2B5EF4-FFF2-40B4-BE49-F238E27FC236}">
                <a16:creationId xmlns:a16="http://schemas.microsoft.com/office/drawing/2014/main" id="{E1C7B1CE-4C20-49A0-94BF-41E3FFC716E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N10 · L’IDÉE ESSENTIELLE</a:t>
            </a:r>
          </a:p>
        </p:txBody>
      </p:sp>
      <p:sp>
        <p:nvSpPr>
          <p:cNvPr id="2" name="Les tableaux de données">
            <a:extLst xmlns:a="http://schemas.openxmlformats.org/drawingml/2006/main">
              <a:ext uri="{FF2B5EF4-FFF2-40B4-BE49-F238E27FC236}">
                <a16:creationId xmlns:a16="http://schemas.microsoft.com/office/drawing/2014/main" id="{E229214B-2950-4C39-9AC5-A5C0D6D51C3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tableaux de données</a:t>
            </a:r>
          </a:p>
        </p:txBody>
      </p:sp>
      <p:sp>
        <p:nvSpPr>
          <p:cNvPr id="3" name="Un tableau de données organise des observatio">
            <a:extLst xmlns:a="http://schemas.openxmlformats.org/drawingml/2006/main">
              <a:ext uri="{FF2B5EF4-FFF2-40B4-BE49-F238E27FC236}">
                <a16:creationId xmlns:a16="http://schemas.microsoft.com/office/drawing/2014/main" id="{DDC56885-3192-418F-8E70-CCAE7AC92CCC}"/>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 tableau de données organise des observations dans une structure régulière, avec des en-têtes de colonnes.</a:t>
            </a:r>
          </a:p>
        </p:txBody>
      </p:sp>
      <p:sp>
        <p:nvSpPr>
          <p:cNvPr id="4" name="Une ligne par observation, une colonne par va">
            <a:extLst xmlns:a="http://schemas.openxmlformats.org/drawingml/2006/main">
              <a:ext uri="{FF2B5EF4-FFF2-40B4-BE49-F238E27FC236}">
                <a16:creationId xmlns:a16="http://schemas.microsoft.com/office/drawing/2014/main" id="{05EDA743-57C2-44D5-89F3-A7EB489E926F}"/>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Une ligne par observation, une colonne par variable</a:t>
            </a:r>
          </a:p>
        </p:txBody>
      </p:sp>
      <p:sp>
        <p:nvSpPr>
          <p:cNvPr id="5" name="Les en-têtes nomment les variables.">
            <a:extLst xmlns:a="http://schemas.openxmlformats.org/drawingml/2006/main">
              <a:ext uri="{FF2B5EF4-FFF2-40B4-BE49-F238E27FC236}">
                <a16:creationId xmlns:a16="http://schemas.microsoft.com/office/drawing/2014/main" id="{1455957C-90C7-4329-9FF4-DCE2E61FD71E}"/>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en-têtes nomment les variables.</a:t>
            </a:r>
          </a:p>
        </p:txBody>
      </p:sp>
      <p:sp>
        <p:nvSpPr>
          <p:cNvPr id="6" name="Chaque colonne garde un type de donnée cohére">
            <a:extLst xmlns:a="http://schemas.openxmlformats.org/drawingml/2006/main">
              <a:ext uri="{FF2B5EF4-FFF2-40B4-BE49-F238E27FC236}">
                <a16:creationId xmlns:a16="http://schemas.microsoft.com/office/drawing/2014/main" id="{1D86087D-DD19-405F-BE5D-DA20280F63B7}"/>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Chaque colonne garde un type de donnée cohérent.</a:t>
            </a:r>
          </a:p>
        </p:txBody>
      </p:sp>
      <p:sp>
        <p:nvSpPr>
          <p:cNvPr id="7" name="Un tableau Excel ajoute des outils de tri, de">
            <a:extLst xmlns:a="http://schemas.openxmlformats.org/drawingml/2006/main">
              <a:ext uri="{FF2B5EF4-FFF2-40B4-BE49-F238E27FC236}">
                <a16:creationId xmlns:a16="http://schemas.microsoft.com/office/drawing/2014/main" id="{412094B6-CB34-4F75-B1E1-5A07F2F1CC3D}"/>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tableau Excel ajoute des outils de tri, de filtre et de mise en forme.</a:t>
            </a:r>
          </a:p>
        </p:txBody>
      </p:sp>
      <p:sp>
        <p:nvSpPr>
          <p:cNvPr id="8" name="N10 • Ventes • Explication">
            <a:extLst xmlns:a="http://schemas.openxmlformats.org/drawingml/2006/main">
              <a:ext uri="{FF2B5EF4-FFF2-40B4-BE49-F238E27FC236}">
                <a16:creationId xmlns:a16="http://schemas.microsoft.com/office/drawing/2014/main" id="{315878E9-200D-4A78-96B6-3AE54C3DDF9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N10 • Ventes • Explication</a:t>
            </a:r>
          </a:p>
        </p:txBody>
      </p:sp>
      <p:sp>
        <p:nvSpPr>
          <p:cNvPr id="9" name="054 / 100">
            <a:extLst xmlns:a="http://schemas.openxmlformats.org/drawingml/2006/main">
              <a:ext uri="{FF2B5EF4-FFF2-40B4-BE49-F238E27FC236}">
                <a16:creationId xmlns:a16="http://schemas.microsoft.com/office/drawing/2014/main" id="{CD7B74F6-1F5D-49E8-914A-7D869FCE01C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054 / 100</a:t>
            </a:r>
          </a:p>
        </p:txBody>
      </p:sp>
    </p:spTree>
    <p:extLst>
      <p:ext uri="{BB962C8B-B14F-4D97-AF65-F5344CB8AC3E}">
        <p14:creationId xmlns:p14="http://schemas.microsoft.com/office/powerpoint/2010/main" val="1236916580"/>
      </p:ext>
    </p:extLst>
  </p:cSld>
</p:sld>
</file>

<file path=ppt/slides/slide5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0 · EXEMPLE EXPLIQUÉ">
            <a:extLst xmlns:a="http://schemas.openxmlformats.org/drawingml/2006/main">
              <a:ext uri="{FF2B5EF4-FFF2-40B4-BE49-F238E27FC236}">
                <a16:creationId xmlns:a16="http://schemas.microsoft.com/office/drawing/2014/main" id="{3DE3AC87-A66B-4ADB-A488-C11BA4E4F33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N10 · EXEMPLE EXPLIQUÉ</a:t>
            </a:r>
          </a:p>
        </p:txBody>
      </p:sp>
      <p:sp>
        <p:nvSpPr>
          <p:cNvPr id="2" name="Le schéma des ventes">
            <a:extLst xmlns:a="http://schemas.openxmlformats.org/drawingml/2006/main">
              <a:ext uri="{FF2B5EF4-FFF2-40B4-BE49-F238E27FC236}">
                <a16:creationId xmlns:a16="http://schemas.microsoft.com/office/drawing/2014/main" id="{2CB31DAD-ED7C-44DC-8D5F-E0F63D54FE5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schéma des ventes</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2190750"/>
                <a:gridCol w="2238375"/>
                <a:gridCol w="2333625"/>
                <a:gridCol w="2000250"/>
                <a:gridCol w="2209800"/>
              </a:tblGrid>
              <a:tr h="728663">
                <a:tc>
                  <a:txBody>
                    <a:bodyPr wrap="square" lIns="152400" tIns="76200" rIns="152400" bIns="76200">
                      <a:noAutofit/>
                    </a:bodyPr>
                    <a:lstStyle/>
                    <a:p>
                      <a:pPr algn="l"/>
                      <a:r>
                        <a:rPr sz="1725" b="1">
                          <a:solidFill>
                            <a:srgbClr val="FFFFFF"/>
                          </a:solidFill>
                          <a:latin typeface="DejaVu Sans"/>
                          <a:ea typeface="DejaVu Sans"/>
                          <a:cs typeface="DejaVu Sans"/>
                        </a:rPr>
                        <a:t>Date</a:t>
                      </a:r>
                    </a:p>
                  </a:txBody>
                  <a:tcPr marL="91440" marR="91440" marT="45720" marB="45720" anchor="ctr">
                    <a:solidFill>
                      <a:srgbClr val="28596B"/>
                    </a:solidFill>
                  </a:tcPr>
                </a:tc>
                <a:tc>
                  <a:txBody>
                    <a:bodyPr wrap="square" lIns="152400" tIns="76200" rIns="152400" bIns="76200">
                      <a:noAutofit/>
                    </a:bodyPr>
                    <a:lstStyle/>
                    <a:p>
                      <a:pPr algn="l"/>
                      <a:r>
                        <a:rPr sz="1725" b="1">
                          <a:solidFill>
                            <a:srgbClr val="FFFFFF"/>
                          </a:solidFill>
                          <a:latin typeface="DejaVu Sans"/>
                          <a:ea typeface="DejaVu Sans"/>
                          <a:cs typeface="DejaVu Sans"/>
                        </a:rPr>
                        <a:t>Produit</a:t>
                      </a:r>
                    </a:p>
                  </a:txBody>
                  <a:tcPr marL="91440" marR="91440" marT="45720" marB="45720" anchor="ctr">
                    <a:solidFill>
                      <a:srgbClr val="28596B"/>
                    </a:solidFill>
                  </a:tcPr>
                </a:tc>
                <a:tc>
                  <a:txBody>
                    <a:bodyPr wrap="square" lIns="152400" tIns="76200" rIns="152400" bIns="76200">
                      <a:noAutofit/>
                    </a:bodyPr>
                    <a:lstStyle/>
                    <a:p>
                      <a:pPr algn="l"/>
                      <a:r>
                        <a:rPr sz="1725" b="1">
                          <a:solidFill>
                            <a:srgbClr val="FFFFFF"/>
                          </a:solidFill>
                          <a:latin typeface="DejaVu Sans"/>
                          <a:ea typeface="DejaVu Sans"/>
                          <a:cs typeface="DejaVu Sans"/>
                        </a:rPr>
                        <a:t>Catégorie</a:t>
                      </a:r>
                    </a:p>
                  </a:txBody>
                  <a:tcPr marL="91440" marR="91440" marT="45720" marB="45720" anchor="ctr">
                    <a:solidFill>
                      <a:srgbClr val="28596B"/>
                    </a:solidFill>
                  </a:tcPr>
                </a:tc>
                <a:tc>
                  <a:txBody>
                    <a:bodyPr wrap="square" lIns="152400" tIns="76200" rIns="152400" bIns="76200">
                      <a:noAutofit/>
                    </a:bodyPr>
                    <a:lstStyle/>
                    <a:p>
                      <a:pPr algn="l"/>
                      <a:r>
                        <a:rPr sz="1725" b="1">
                          <a:solidFill>
                            <a:srgbClr val="FFFFFF"/>
                          </a:solidFill>
                          <a:latin typeface="DejaVu Sans"/>
                          <a:ea typeface="DejaVu Sans"/>
                          <a:cs typeface="DejaVu Sans"/>
                        </a:rPr>
                        <a:t>Quantité</a:t>
                      </a:r>
                    </a:p>
                  </a:txBody>
                  <a:tcPr marL="91440" marR="91440" marT="45720" marB="45720" anchor="ctr">
                    <a:solidFill>
                      <a:srgbClr val="28596B"/>
                    </a:solidFill>
                  </a:tcPr>
                </a:tc>
                <a:tc>
                  <a:txBody>
                    <a:bodyPr wrap="square" lIns="152400" tIns="76200" rIns="152400" bIns="76200">
                      <a:noAutofit/>
                    </a:bodyPr>
                    <a:lstStyle/>
                    <a:p>
                      <a:pPr algn="l"/>
                      <a:r>
                        <a:rPr sz="1725" b="1">
                          <a:solidFill>
                            <a:srgbClr val="FFFFFF"/>
                          </a:solidFill>
                          <a:latin typeface="DejaVu Sans"/>
                          <a:ea typeface="DejaVu Sans"/>
                          <a:cs typeface="DejaVu Sans"/>
                        </a:rPr>
                        <a:t>Prix MAD</a:t>
                      </a:r>
                    </a:p>
                  </a:txBody>
                  <a:tcPr marL="91440" marR="91440" marT="45720" marB="45720" anchor="ctr">
                    <a:solidFill>
                      <a:srgbClr val="28596B"/>
                    </a:solidFill>
                  </a:tcPr>
                </a:tc>
              </a:tr>
              <a:tr h="728663">
                <a:tc>
                  <a:txBody>
                    <a:bodyPr wrap="square" lIns="152400" tIns="76200" rIns="152400" bIns="76200">
                      <a:noAutofit/>
                    </a:bodyPr>
                    <a:lstStyle/>
                    <a:p>
                      <a:pPr algn="l"/>
                      <a:r>
                        <a:rPr sz="1800" b="0">
                          <a:solidFill>
                            <a:srgbClr val="16392F"/>
                          </a:solidFill>
                          <a:latin typeface="DejaVu Sans"/>
                          <a:ea typeface="DejaVu Sans"/>
                          <a:cs typeface="DejaVu Sans"/>
                        </a:rPr>
                        <a:t>02/01/2026</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Cahier</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Papeterie</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10</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18</a:t>
                      </a:r>
                    </a:p>
                  </a:txBody>
                  <a:tcPr marL="91440" marR="91440" marT="45720" marB="45720" anchor="ctr">
                    <a:solidFill>
                      <a:srgbClr val="FFFFFF"/>
                    </a:solidFill>
                  </a:tcPr>
                </a:tc>
              </a:tr>
              <a:tr h="728663">
                <a:tc>
                  <a:txBody>
                    <a:bodyPr wrap="square" lIns="152400" tIns="76200" rIns="152400" bIns="76200">
                      <a:noAutofit/>
                    </a:bodyPr>
                    <a:lstStyle/>
                    <a:p>
                      <a:pPr algn="l"/>
                      <a:r>
                        <a:rPr sz="1800" b="0">
                          <a:solidFill>
                            <a:srgbClr val="16392F"/>
                          </a:solidFill>
                          <a:latin typeface="DejaVu Sans"/>
                          <a:ea typeface="DejaVu Sans"/>
                          <a:cs typeface="DejaVu Sans"/>
                        </a:rPr>
                        <a:t>05/01/2026</a:t>
                      </a:r>
                    </a:p>
                  </a:txBody>
                  <a:tcPr marL="91440" marR="91440" marT="45720" marB="45720" anchor="ctr">
                    <a:solidFill>
                      <a:srgbClr val="F0F4EE"/>
                    </a:solidFill>
                  </a:tcPr>
                </a:tc>
                <a:tc>
                  <a:txBody>
                    <a:bodyPr wrap="square" lIns="152400" tIns="76200" rIns="152400" bIns="76200">
                      <a:noAutofit/>
                    </a:bodyPr>
                    <a:lstStyle/>
                    <a:p>
                      <a:pPr algn="l"/>
                      <a:r>
                        <a:rPr sz="1800" b="0">
                          <a:solidFill>
                            <a:srgbClr val="16392F"/>
                          </a:solidFill>
                          <a:latin typeface="DejaVu Sans"/>
                          <a:ea typeface="DejaVu Sans"/>
                          <a:cs typeface="DejaVu Sans"/>
                        </a:rPr>
                        <a:t>Stylo</a:t>
                      </a:r>
                    </a:p>
                  </a:txBody>
                  <a:tcPr marL="91440" marR="91440" marT="45720" marB="45720" anchor="ctr">
                    <a:solidFill>
                      <a:srgbClr val="F0F4EE"/>
                    </a:solidFill>
                  </a:tcPr>
                </a:tc>
                <a:tc>
                  <a:txBody>
                    <a:bodyPr wrap="square" lIns="152400" tIns="76200" rIns="152400" bIns="76200">
                      <a:noAutofit/>
                    </a:bodyPr>
                    <a:lstStyle/>
                    <a:p>
                      <a:pPr algn="l"/>
                      <a:r>
                        <a:rPr sz="1800" b="0">
                          <a:solidFill>
                            <a:srgbClr val="16392F"/>
                          </a:solidFill>
                          <a:latin typeface="DejaVu Sans"/>
                          <a:ea typeface="DejaVu Sans"/>
                          <a:cs typeface="DejaVu Sans"/>
                        </a:rPr>
                        <a:t>Papeterie</a:t>
                      </a:r>
                    </a:p>
                  </a:txBody>
                  <a:tcPr marL="91440" marR="91440" marT="45720" marB="45720" anchor="ctr">
                    <a:solidFill>
                      <a:srgbClr val="F0F4EE"/>
                    </a:solidFill>
                  </a:tcPr>
                </a:tc>
                <a:tc>
                  <a:txBody>
                    <a:bodyPr wrap="square" lIns="152400" tIns="76200" rIns="152400" bIns="76200">
                      <a:noAutofit/>
                    </a:bodyPr>
                    <a:lstStyle/>
                    <a:p>
                      <a:pPr algn="l"/>
                      <a:r>
                        <a:rPr sz="1800" b="0">
                          <a:solidFill>
                            <a:srgbClr val="16392F"/>
                          </a:solidFill>
                          <a:latin typeface="DejaVu Sans"/>
                          <a:ea typeface="DejaVu Sans"/>
                          <a:cs typeface="DejaVu Sans"/>
                        </a:rPr>
                        <a:t>40</a:t>
                      </a:r>
                    </a:p>
                  </a:txBody>
                  <a:tcPr marL="91440" marR="91440" marT="45720" marB="45720" anchor="ctr">
                    <a:solidFill>
                      <a:srgbClr val="F0F4EE"/>
                    </a:solidFill>
                  </a:tcPr>
                </a:tc>
                <a:tc>
                  <a:txBody>
                    <a:bodyPr wrap="square" lIns="152400" tIns="76200" rIns="152400" bIns="76200">
                      <a:noAutofit/>
                    </a:bodyPr>
                    <a:lstStyle/>
                    <a:p>
                      <a:pPr algn="l"/>
                      <a:r>
                        <a:rPr sz="1800" b="0">
                          <a:solidFill>
                            <a:srgbClr val="16392F"/>
                          </a:solidFill>
                          <a:latin typeface="DejaVu Sans"/>
                          <a:ea typeface="DejaVu Sans"/>
                          <a:cs typeface="DejaVu Sans"/>
                        </a:rPr>
                        <a:t>5</a:t>
                      </a:r>
                    </a:p>
                  </a:txBody>
                  <a:tcPr marL="91440" marR="91440" marT="45720" marB="45720" anchor="ctr">
                    <a:solidFill>
                      <a:srgbClr val="F0F4EE"/>
                    </a:solidFill>
                  </a:tcPr>
                </a:tc>
              </a:tr>
              <a:tr h="728663">
                <a:tc>
                  <a:txBody>
                    <a:bodyPr wrap="square" lIns="152400" tIns="76200" rIns="152400" bIns="76200">
                      <a:noAutofit/>
                    </a:bodyPr>
                    <a:lstStyle/>
                    <a:p>
                      <a:pPr algn="l"/>
                      <a:r>
                        <a:rPr sz="1800" b="0">
                          <a:solidFill>
                            <a:srgbClr val="16392F"/>
                          </a:solidFill>
                          <a:latin typeface="DejaVu Sans"/>
                          <a:ea typeface="DejaVu Sans"/>
                          <a:cs typeface="DejaVu Sans"/>
                        </a:rPr>
                        <a:t>08/01/2026</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Eau</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Boissons</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30</a:t>
                      </a:r>
                    </a:p>
                  </a:txBody>
                  <a:tcPr marL="91440" marR="91440" marT="45720" marB="45720" anchor="ctr">
                    <a:solidFill>
                      <a:srgbClr val="FFFFFF"/>
                    </a:solidFill>
                  </a:tcPr>
                </a:tc>
                <a:tc>
                  <a:txBody>
                    <a:bodyPr wrap="square" lIns="152400" tIns="76200" rIns="152400" bIns="76200">
                      <a:noAutofit/>
                    </a:bodyPr>
                    <a:lstStyle/>
                    <a:p>
                      <a:pPr algn="l"/>
                      <a:r>
                        <a:rPr sz="1800" b="0">
                          <a:solidFill>
                            <a:srgbClr val="16392F"/>
                          </a:solidFill>
                          <a:latin typeface="DejaVu Sans"/>
                          <a:ea typeface="DejaVu Sans"/>
                          <a:cs typeface="DejaVu Sans"/>
                        </a:rPr>
                        <a:t>4</a:t>
                      </a:r>
                    </a:p>
                  </a:txBody>
                  <a:tcPr marL="91440" marR="91440" marT="45720" marB="45720" anchor="ctr">
                    <a:solidFill>
                      <a:srgbClr val="FFFFFF"/>
                    </a:solidFill>
                  </a:tcPr>
                </a:tc>
              </a:tr>
            </a:tbl>
          </a:graphicData>
        </a:graphic>
      </p:graphicFrame>
      <p:sp>
        <p:nvSpPr>
          <p:cNvPr id="4" name="Le fichier complet ajoute Montant, Classe du ">
            <a:extLst xmlns:a="http://schemas.openxmlformats.org/drawingml/2006/main">
              <a:ext uri="{FF2B5EF4-FFF2-40B4-BE49-F238E27FC236}">
                <a16:creationId xmlns:a16="http://schemas.microsoft.com/office/drawing/2014/main" id="{8287183E-88B6-4CB9-B1C6-4E7652B05AEE}"/>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 fichier complet ajoute Montant, Classe du montant et Tarif retrouvé : huit colonnes.</a:t>
            </a:r>
          </a:p>
        </p:txBody>
      </p:sp>
      <p:sp>
        <p:nvSpPr>
          <p:cNvPr id="5" name="N10 • Ventes • Exemple">
            <a:extLst xmlns:a="http://schemas.openxmlformats.org/drawingml/2006/main">
              <a:ext uri="{FF2B5EF4-FFF2-40B4-BE49-F238E27FC236}">
                <a16:creationId xmlns:a16="http://schemas.microsoft.com/office/drawing/2014/main" id="{92510935-CB40-40DA-A29B-2C2B02CD640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N10 • Ventes • Exemple</a:t>
            </a:r>
          </a:p>
        </p:txBody>
      </p:sp>
      <p:sp>
        <p:nvSpPr>
          <p:cNvPr id="6" name="055 / 100">
            <a:extLst xmlns:a="http://schemas.openxmlformats.org/drawingml/2006/main">
              <a:ext uri="{FF2B5EF4-FFF2-40B4-BE49-F238E27FC236}">
                <a16:creationId xmlns:a16="http://schemas.microsoft.com/office/drawing/2014/main" id="{710D570D-92AD-443D-B533-3AE978492E1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055 / 100</a:t>
            </a:r>
          </a:p>
        </p:txBody>
      </p:sp>
    </p:spTree>
    <p:extLst>
      <p:ext uri="{BB962C8B-B14F-4D97-AF65-F5344CB8AC3E}">
        <p14:creationId xmlns:p14="http://schemas.microsoft.com/office/powerpoint/2010/main" val="1709582789"/>
      </p:ext>
    </p:extLst>
  </p:cSld>
</p:sld>
</file>

<file path=ppt/slides/slide5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0 · LES TABLEAUX DE DONNÉES">
            <a:extLst xmlns:a="http://schemas.openxmlformats.org/drawingml/2006/main">
              <a:ext uri="{FF2B5EF4-FFF2-40B4-BE49-F238E27FC236}">
                <a16:creationId xmlns:a16="http://schemas.microsoft.com/office/drawing/2014/main" id="{7BF814CB-D675-4BD6-B8BB-A47070AAB7E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N10 · LES TABLEAUX DE DONNÉES</a:t>
            </a:r>
          </a:p>
        </p:txBody>
      </p:sp>
      <p:sp>
        <p:nvSpPr>
          <p:cNvPr id="2" name="La démonstration dans Excel">
            <a:extLst xmlns:a="http://schemas.openxmlformats.org/drawingml/2006/main">
              <a:ext uri="{FF2B5EF4-FFF2-40B4-BE49-F238E27FC236}">
                <a16:creationId xmlns:a16="http://schemas.microsoft.com/office/drawing/2014/main" id="{31E098A3-DB23-481A-9D7E-87D3D1500AA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F90D208C-5541-4EBB-BEFD-96431C645831}"/>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Sélectionner A6:H30 dans Ventes.">
            <a:extLst xmlns:a="http://schemas.openxmlformats.org/drawingml/2006/main">
              <a:ext uri="{FF2B5EF4-FFF2-40B4-BE49-F238E27FC236}">
                <a16:creationId xmlns:a16="http://schemas.microsoft.com/office/drawing/2014/main" id="{BB0F7298-1476-4B0A-ADEF-A56F06715D55}"/>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Sélectionner A6:H30 dans Ventes.</a:t>
            </a:r>
          </a:p>
        </p:txBody>
      </p:sp>
      <p:sp>
        <p:nvSpPr>
          <p:cNvPr id="5" name="02">
            <a:extLst xmlns:a="http://schemas.openxmlformats.org/drawingml/2006/main">
              <a:ext uri="{FF2B5EF4-FFF2-40B4-BE49-F238E27FC236}">
                <a16:creationId xmlns:a16="http://schemas.microsoft.com/office/drawing/2014/main" id="{D1674C44-58AE-4AA7-8CE7-2A12AD4C885F}"/>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Choisir Insertion, Tableau, puis confirmer le">
            <a:extLst xmlns:a="http://schemas.openxmlformats.org/drawingml/2006/main">
              <a:ext uri="{FF2B5EF4-FFF2-40B4-BE49-F238E27FC236}">
                <a16:creationId xmlns:a16="http://schemas.microsoft.com/office/drawing/2014/main" id="{642DB868-B2A8-45F1-96EB-018C40BF68F2}"/>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Choisir Insertion, Tableau, puis confirmer les en-têtes.</a:t>
            </a:r>
          </a:p>
        </p:txBody>
      </p:sp>
      <p:sp>
        <p:nvSpPr>
          <p:cNvPr id="7" name="03">
            <a:extLst xmlns:a="http://schemas.openxmlformats.org/drawingml/2006/main">
              <a:ext uri="{FF2B5EF4-FFF2-40B4-BE49-F238E27FC236}">
                <a16:creationId xmlns:a16="http://schemas.microsoft.com/office/drawing/2014/main" id="{DA611317-4360-4D3F-ACC0-73BDD0C8262F}"/>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Nommer la table VentesTable dans l’onglet de ">
            <a:extLst xmlns:a="http://schemas.openxmlformats.org/drawingml/2006/main">
              <a:ext uri="{FF2B5EF4-FFF2-40B4-BE49-F238E27FC236}">
                <a16:creationId xmlns:a16="http://schemas.microsoft.com/office/drawing/2014/main" id="{A08E4117-CAFD-4889-BD66-41873472FD3C}"/>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Nommer la table VentesTable dans l’onglet de conception.</a:t>
            </a:r>
          </a:p>
        </p:txBody>
      </p:sp>
      <p:sp>
        <p:nvSpPr>
          <p:cNvPr id="9" name="À SAISIR OU À VÉRIFIER">
            <a:extLst xmlns:a="http://schemas.openxmlformats.org/drawingml/2006/main">
              <a:ext uri="{FF2B5EF4-FFF2-40B4-BE49-F238E27FC236}">
                <a16:creationId xmlns:a16="http://schemas.microsoft.com/office/drawing/2014/main" id="{80079C11-8459-45BA-9CCF-617D164CE88E}"/>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VentesTable&#10;A6:H30">
            <a:extLst xmlns:a="http://schemas.openxmlformats.org/drawingml/2006/main">
              <a:ext uri="{FF2B5EF4-FFF2-40B4-BE49-F238E27FC236}">
                <a16:creationId xmlns:a16="http://schemas.microsoft.com/office/drawing/2014/main" id="{B36F27DC-F70F-400F-AE80-0B1ACF3444CE}"/>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VentesTable</a:t>
            </a:r>
          </a:p>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A6:H30</a:t>
            </a:r>
          </a:p>
        </p:txBody>
      </p:sp>
      <p:sp>
        <p:nvSpPr>
          <p:cNvPr id="11" name="Feuille : Ventes">
            <a:extLst xmlns:a="http://schemas.openxmlformats.org/drawingml/2006/main">
              <a:ext uri="{FF2B5EF4-FFF2-40B4-BE49-F238E27FC236}">
                <a16:creationId xmlns:a16="http://schemas.microsoft.com/office/drawing/2014/main" id="{3B7C1E62-BE79-4141-9E3A-E062FA0E0F85}"/>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Ventes</a:t>
            </a:r>
          </a:p>
        </p:txBody>
      </p:sp>
      <p:sp>
        <p:nvSpPr>
          <p:cNvPr id="12" name="N10 • Ventes • Démonstration">
            <a:extLst xmlns:a="http://schemas.openxmlformats.org/drawingml/2006/main">
              <a:ext uri="{FF2B5EF4-FFF2-40B4-BE49-F238E27FC236}">
                <a16:creationId xmlns:a16="http://schemas.microsoft.com/office/drawing/2014/main" id="{54CD0ED2-6255-4A6C-9FE1-CF0FDD739964}"/>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N10 • Ventes • Démonstration</a:t>
            </a:r>
          </a:p>
        </p:txBody>
      </p:sp>
      <p:sp>
        <p:nvSpPr>
          <p:cNvPr id="13" name="056 / 100">
            <a:extLst xmlns:a="http://schemas.openxmlformats.org/drawingml/2006/main">
              <a:ext uri="{FF2B5EF4-FFF2-40B4-BE49-F238E27FC236}">
                <a16:creationId xmlns:a16="http://schemas.microsoft.com/office/drawing/2014/main" id="{663BCD96-D9F6-428A-8440-63EF5DAFE3D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056 / 100</a:t>
            </a:r>
          </a:p>
        </p:txBody>
      </p:sp>
    </p:spTree>
    <p:extLst>
      <p:ext uri="{BB962C8B-B14F-4D97-AF65-F5344CB8AC3E}">
        <p14:creationId xmlns:p14="http://schemas.microsoft.com/office/powerpoint/2010/main" val="581437213"/>
      </p:ext>
    </p:extLst>
  </p:cSld>
</p:sld>
</file>

<file path=ppt/slides/slide5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0 · TRAVAIL INDIVIDUEL · 9 MINUTES">
            <a:extLst xmlns:a="http://schemas.openxmlformats.org/drawingml/2006/main">
              <a:ext uri="{FF2B5EF4-FFF2-40B4-BE49-F238E27FC236}">
                <a16:creationId xmlns:a16="http://schemas.microsoft.com/office/drawing/2014/main" id="{6BDC7463-7064-4E0C-9F5C-CA45C9C628E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N10 · TRAVAIL INDIVIDUEL · 9 MINUTES</a:t>
            </a:r>
          </a:p>
        </p:txBody>
      </p:sp>
      <p:sp>
        <p:nvSpPr>
          <p:cNvPr id="2" name="La manipulation à réaliser">
            <a:extLst xmlns:a="http://schemas.openxmlformats.org/drawingml/2006/main">
              <a:ext uri="{FF2B5EF4-FFF2-40B4-BE49-F238E27FC236}">
                <a16:creationId xmlns:a16="http://schemas.microsoft.com/office/drawing/2014/main" id="{EAB03134-47F1-46F1-BCF5-3FA8A03CF0B1}"/>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70EE08CF-8EC8-41E1-AAF9-393329A5FAB9}"/>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réer la table sur les 24 transactions.">
            <a:extLst xmlns:a="http://schemas.openxmlformats.org/drawingml/2006/main">
              <a:ext uri="{FF2B5EF4-FFF2-40B4-BE49-F238E27FC236}">
                <a16:creationId xmlns:a16="http://schemas.microsoft.com/office/drawing/2014/main" id="{8600895D-B6B5-4788-BB39-1CCE64A955E9}"/>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Créer la table sur les 24 transactions.</a:t>
            </a:r>
          </a:p>
        </p:txBody>
      </p:sp>
      <p:sp>
        <p:nvSpPr>
          <p:cNvPr id="5" name="02">
            <a:extLst xmlns:a="http://schemas.openxmlformats.org/drawingml/2006/main">
              <a:ext uri="{FF2B5EF4-FFF2-40B4-BE49-F238E27FC236}">
                <a16:creationId xmlns:a16="http://schemas.microsoft.com/office/drawing/2014/main" id="{22EEB804-6D0F-4A35-A1CC-7AE93EB37BA8}"/>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Contrôler la présence des huit en-têtes.">
            <a:extLst xmlns:a="http://schemas.openxmlformats.org/drawingml/2006/main">
              <a:ext uri="{FF2B5EF4-FFF2-40B4-BE49-F238E27FC236}">
                <a16:creationId xmlns:a16="http://schemas.microsoft.com/office/drawing/2014/main" id="{DF0E24B3-6E52-418D-9381-98526572649E}"/>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Contrôler la présence des huit en-têtes.</a:t>
            </a:r>
          </a:p>
        </p:txBody>
      </p:sp>
      <p:sp>
        <p:nvSpPr>
          <p:cNvPr id="7" name="03">
            <a:extLst xmlns:a="http://schemas.openxmlformats.org/drawingml/2006/main">
              <a:ext uri="{FF2B5EF4-FFF2-40B4-BE49-F238E27FC236}">
                <a16:creationId xmlns:a16="http://schemas.microsoft.com/office/drawing/2014/main" id="{DE316514-0961-4F40-B5D9-AC55625EC900}"/>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Vérifier que les titres des lignes 1 à 5 rest">
            <a:extLst xmlns:a="http://schemas.openxmlformats.org/drawingml/2006/main">
              <a:ext uri="{FF2B5EF4-FFF2-40B4-BE49-F238E27FC236}">
                <a16:creationId xmlns:a16="http://schemas.microsoft.com/office/drawing/2014/main" id="{20A72CA4-293B-420C-899E-3F93FC815166}"/>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Vérifier que les titres des lignes 1 à 5 restent hors de la table.</a:t>
            </a:r>
          </a:p>
        </p:txBody>
      </p:sp>
      <p:sp>
        <p:nvSpPr>
          <p:cNvPr id="9" name="PRODUCTION ATTENDUE">
            <a:extLst xmlns:a="http://schemas.openxmlformats.org/drawingml/2006/main">
              <a:ext uri="{FF2B5EF4-FFF2-40B4-BE49-F238E27FC236}">
                <a16:creationId xmlns:a16="http://schemas.microsoft.com/office/drawing/2014/main" id="{A8B7AC28-C5AB-40C3-B8D6-614E40AC6D3D}"/>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e table structurée contenant uniquement les">
            <a:extLst xmlns:a="http://schemas.openxmlformats.org/drawingml/2006/main">
              <a:ext uri="{FF2B5EF4-FFF2-40B4-BE49-F238E27FC236}">
                <a16:creationId xmlns:a16="http://schemas.microsoft.com/office/drawing/2014/main" id="{18101F5F-F13B-45BE-9A38-43F378676FA5}"/>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Une table structurée contenant uniquement les en-têtes et les ventes.</a:t>
            </a:r>
          </a:p>
        </p:txBody>
      </p:sp>
      <p:sp>
        <p:nvSpPr>
          <p:cNvPr id="11" name="N10 • Ventes • Manipulation">
            <a:extLst xmlns:a="http://schemas.openxmlformats.org/drawingml/2006/main">
              <a:ext uri="{FF2B5EF4-FFF2-40B4-BE49-F238E27FC236}">
                <a16:creationId xmlns:a16="http://schemas.microsoft.com/office/drawing/2014/main" id="{C4B36B8E-B4B7-4F76-A400-C69D70C479F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N10 • Ventes • Manipulation</a:t>
            </a:r>
          </a:p>
        </p:txBody>
      </p:sp>
      <p:sp>
        <p:nvSpPr>
          <p:cNvPr id="12" name="057 / 100">
            <a:extLst xmlns:a="http://schemas.openxmlformats.org/drawingml/2006/main">
              <a:ext uri="{FF2B5EF4-FFF2-40B4-BE49-F238E27FC236}">
                <a16:creationId xmlns:a16="http://schemas.microsoft.com/office/drawing/2014/main" id="{A7253C9B-E741-4D77-A2CB-C961AF226EB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057 / 100</a:t>
            </a:r>
          </a:p>
        </p:txBody>
      </p:sp>
    </p:spTree>
    <p:extLst>
      <p:ext uri="{BB962C8B-B14F-4D97-AF65-F5344CB8AC3E}">
        <p14:creationId xmlns:p14="http://schemas.microsoft.com/office/powerpoint/2010/main" val="703202268"/>
      </p:ext>
    </p:extLst>
  </p:cSld>
</p:sld>
</file>

<file path=ppt/slides/slide5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0 · CORRECTION ET CONSOLIDATION">
            <a:extLst xmlns:a="http://schemas.openxmlformats.org/drawingml/2006/main">
              <a:ext uri="{FF2B5EF4-FFF2-40B4-BE49-F238E27FC236}">
                <a16:creationId xmlns:a16="http://schemas.microsoft.com/office/drawing/2014/main" id="{6DB8614A-1B31-4774-BE8B-E56FBF843A67}"/>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N10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B481CE5B-9C48-44C9-A2FA-6071C39F86C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Étendue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A6:H30</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En-têtes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Ligne 6</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Observations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 lignes, de 7 à 30</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Ajout futur</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Une nouvelle transaction occupe une nouvelle ligne</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0B333A44-882E-4DE6-A357-A9B380F73CB9}"/>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Une structure régulière rend les tris, les re">
            <a:extLst xmlns:a="http://schemas.openxmlformats.org/drawingml/2006/main">
              <a:ext uri="{FF2B5EF4-FFF2-40B4-BE49-F238E27FC236}">
                <a16:creationId xmlns:a16="http://schemas.microsoft.com/office/drawing/2014/main" id="{683CD70F-02D8-4C8B-AD76-10CE8A39A9EF}"/>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structure régulière rend les tris, les recherches et les synthèses fiables.</a:t>
            </a:r>
          </a:p>
        </p:txBody>
      </p:sp>
      <p:sp>
        <p:nvSpPr>
          <p:cNvPr id="6" name="N10 • Ventes • Correction">
            <a:extLst xmlns:a="http://schemas.openxmlformats.org/drawingml/2006/main">
              <a:ext uri="{FF2B5EF4-FFF2-40B4-BE49-F238E27FC236}">
                <a16:creationId xmlns:a16="http://schemas.microsoft.com/office/drawing/2014/main" id="{35D5A1A3-EFDC-4A6C-8FB4-3B58B51A434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N10 • Ventes • Correction</a:t>
            </a:r>
          </a:p>
        </p:txBody>
      </p:sp>
      <p:sp>
        <p:nvSpPr>
          <p:cNvPr id="7" name="058 / 100">
            <a:extLst xmlns:a="http://schemas.openxmlformats.org/drawingml/2006/main">
              <a:ext uri="{FF2B5EF4-FFF2-40B4-BE49-F238E27FC236}">
                <a16:creationId xmlns:a16="http://schemas.microsoft.com/office/drawing/2014/main" id="{D6AC0198-8866-42A0-8970-07DE278D5CB7}"/>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058 / 100</a:t>
            </a:r>
          </a:p>
        </p:txBody>
      </p:sp>
    </p:spTree>
    <p:extLst>
      <p:ext uri="{BB962C8B-B14F-4D97-AF65-F5344CB8AC3E}">
        <p14:creationId xmlns:p14="http://schemas.microsoft.com/office/powerpoint/2010/main" val="1754444998"/>
      </p:ext>
    </p:extLst>
  </p:cSld>
</p:sld>
</file>

<file path=ppt/slides/slide5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1 · L’IDÉE ESSENTIELLE">
            <a:extLst xmlns:a="http://schemas.openxmlformats.org/drawingml/2006/main">
              <a:ext uri="{FF2B5EF4-FFF2-40B4-BE49-F238E27FC236}">
                <a16:creationId xmlns:a16="http://schemas.microsoft.com/office/drawing/2014/main" id="{AA49BAB8-8439-482D-B60F-13D05AD0388D}"/>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N11 · L’IDÉE ESSENTIELLE</a:t>
            </a:r>
          </a:p>
        </p:txBody>
      </p:sp>
      <p:sp>
        <p:nvSpPr>
          <p:cNvPr id="2" name="Le tri et le filtre">
            <a:extLst xmlns:a="http://schemas.openxmlformats.org/drawingml/2006/main">
              <a:ext uri="{FF2B5EF4-FFF2-40B4-BE49-F238E27FC236}">
                <a16:creationId xmlns:a16="http://schemas.microsoft.com/office/drawing/2014/main" id="{389B4B76-E88E-48A9-B7BA-C00A3B9AD10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tri et le filtre</a:t>
            </a:r>
          </a:p>
        </p:txBody>
      </p:sp>
      <p:sp>
        <p:nvSpPr>
          <p:cNvPr id="3" name="Le tri ordonne les lignes. Le filtre sélectio">
            <a:extLst xmlns:a="http://schemas.openxmlformats.org/drawingml/2006/main">
              <a:ext uri="{FF2B5EF4-FFF2-40B4-BE49-F238E27FC236}">
                <a16:creationId xmlns:a16="http://schemas.microsoft.com/office/drawing/2014/main" id="{E4921A23-BF23-46D1-A725-B526B3B66410}"/>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Le tri ordonne les lignes. Le filtre sélectionne les lignes visibles.</a:t>
            </a:r>
          </a:p>
        </p:txBody>
      </p:sp>
      <p:sp>
        <p:nvSpPr>
          <p:cNvPr id="4" name="Le tri change l’ordre. Le filtre change la vi">
            <a:extLst xmlns:a="http://schemas.openxmlformats.org/drawingml/2006/main">
              <a:ext uri="{FF2B5EF4-FFF2-40B4-BE49-F238E27FC236}">
                <a16:creationId xmlns:a16="http://schemas.microsoft.com/office/drawing/2014/main" id="{863F9655-259B-4FE3-9DCA-7A1B06478EB2}"/>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28596B"/>
                </a:solidFill>
                <a:latin typeface="DejaVu Sans"/>
                <a:ea typeface="DejaVu Sans"/>
                <a:cs typeface="DejaVu Sans"/>
              </a:defRPr>
            </a:pPr>
            <a:r>
              <a:rPr sz="2325" b="1">
                <a:solidFill>
                  <a:srgbClr val="28596B"/>
                </a:solidFill>
                <a:latin typeface="DejaVu Sans"/>
                <a:ea typeface="DejaVu Sans"/>
                <a:cs typeface="DejaVu Sans"/>
              </a:rPr>
              <a:t>Le tri change l’ordre. Le filtre change la visibilité.</a:t>
            </a:r>
          </a:p>
        </p:txBody>
      </p:sp>
      <p:sp>
        <p:nvSpPr>
          <p:cNvPr id="5" name="Un tri décroissant place les plus grands mont">
            <a:extLst xmlns:a="http://schemas.openxmlformats.org/drawingml/2006/main">
              <a:ext uri="{FF2B5EF4-FFF2-40B4-BE49-F238E27FC236}">
                <a16:creationId xmlns:a16="http://schemas.microsoft.com/office/drawing/2014/main" id="{3326C1C1-1EB6-481A-886D-FDFE597D8B07}"/>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tri décroissant place les plus grands montants en premier.</a:t>
            </a:r>
          </a:p>
        </p:txBody>
      </p:sp>
      <p:sp>
        <p:nvSpPr>
          <p:cNvPr id="6" name="Un filtre masque temporairement les autres ca">
            <a:extLst xmlns:a="http://schemas.openxmlformats.org/drawingml/2006/main">
              <a:ext uri="{FF2B5EF4-FFF2-40B4-BE49-F238E27FC236}">
                <a16:creationId xmlns:a16="http://schemas.microsoft.com/office/drawing/2014/main" id="{3B38548E-98A1-4425-A03C-9CCD542B7440}"/>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filtre masque temporairement les autres catégories.</a:t>
            </a:r>
          </a:p>
        </p:txBody>
      </p:sp>
      <p:sp>
        <p:nvSpPr>
          <p:cNvPr id="7" name="La fonction SOMME inclut aussi les lignes mas">
            <a:extLst xmlns:a="http://schemas.openxmlformats.org/drawingml/2006/main">
              <a:ext uri="{FF2B5EF4-FFF2-40B4-BE49-F238E27FC236}">
                <a16:creationId xmlns:a16="http://schemas.microsoft.com/office/drawing/2014/main" id="{45697BBB-D7EB-42F8-A7D2-7633BDE5B2BD}"/>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La fonction SOMME inclut aussi les lignes masquées par un filtre.</a:t>
            </a:r>
          </a:p>
        </p:txBody>
      </p:sp>
      <p:sp>
        <p:nvSpPr>
          <p:cNvPr id="8" name="N11 • Ventes • Explication">
            <a:extLst xmlns:a="http://schemas.openxmlformats.org/drawingml/2006/main">
              <a:ext uri="{FF2B5EF4-FFF2-40B4-BE49-F238E27FC236}">
                <a16:creationId xmlns:a16="http://schemas.microsoft.com/office/drawing/2014/main" id="{5BE3F969-3914-4BB3-AC61-BA31DC9E5CB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N11 • Ventes • Explication</a:t>
            </a:r>
          </a:p>
        </p:txBody>
      </p:sp>
      <p:sp>
        <p:nvSpPr>
          <p:cNvPr id="9" name="059 / 100">
            <a:extLst xmlns:a="http://schemas.openxmlformats.org/drawingml/2006/main">
              <a:ext uri="{FF2B5EF4-FFF2-40B4-BE49-F238E27FC236}">
                <a16:creationId xmlns:a16="http://schemas.microsoft.com/office/drawing/2014/main" id="{752ED0E7-AA49-4658-AF5A-99E98BB6396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059 / 100</a:t>
            </a:r>
          </a:p>
        </p:txBody>
      </p:sp>
    </p:spTree>
    <p:extLst>
      <p:ext uri="{BB962C8B-B14F-4D97-AF65-F5344CB8AC3E}">
        <p14:creationId xmlns:p14="http://schemas.microsoft.com/office/powerpoint/2010/main" val="1092351232"/>
      </p:ext>
    </p:extLst>
  </p:cSld>
</p:sld>
</file>

<file path=ppt/slides/slide6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1 · EXEMPLE EXPLIQUÉ">
            <a:extLst xmlns:a="http://schemas.openxmlformats.org/drawingml/2006/main">
              <a:ext uri="{FF2B5EF4-FFF2-40B4-BE49-F238E27FC236}">
                <a16:creationId xmlns:a16="http://schemas.microsoft.com/office/drawing/2014/main" id="{E3722409-CFD6-470B-A5D0-9085FF34414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N11 · EXEMPLE EXPLIQUÉ</a:t>
            </a:r>
          </a:p>
        </p:txBody>
      </p:sp>
      <p:sp>
        <p:nvSpPr>
          <p:cNvPr id="2" name="Le contrôle d’un filtre Papeterie">
            <a:extLst xmlns:a="http://schemas.openxmlformats.org/drawingml/2006/main">
              <a:ext uri="{FF2B5EF4-FFF2-40B4-BE49-F238E27FC236}">
                <a16:creationId xmlns:a16="http://schemas.microsoft.com/office/drawing/2014/main" id="{43311684-10AA-4630-B324-B0A99A124B8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contrôle d’un filtre Papeterie</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Date</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Produit</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Montant MAD</a:t>
                      </a:r>
                    </a:p>
                  </a:txBody>
                  <a:tcPr marL="91440" marR="91440" marT="45720" marB="45720" anchor="ctr">
                    <a:solidFill>
                      <a:srgbClr val="28596B"/>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14/03/2026</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Cahier</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432</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02/03/2026</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Cahier</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360</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11/01/2026</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Jus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200</a:t>
                      </a:r>
                    </a:p>
                  </a:txBody>
                  <a:tcPr marL="91440" marR="91440" marT="45720" marB="45720" anchor="ctr">
                    <a:solidFill>
                      <a:srgbClr val="FFFFFF"/>
                    </a:solidFill>
                  </a:tcPr>
                </a:tc>
              </a:tr>
            </a:tbl>
          </a:graphicData>
        </a:graphic>
      </p:graphicFrame>
      <p:sp>
        <p:nvSpPr>
          <p:cNvPr id="4" name="Illustration du contrôle : Jus appartient aux">
            <a:extLst xmlns:a="http://schemas.openxmlformats.org/drawingml/2006/main">
              <a:ext uri="{FF2B5EF4-FFF2-40B4-BE49-F238E27FC236}">
                <a16:creationId xmlns:a16="http://schemas.microsoft.com/office/drawing/2014/main" id="{BF16AA71-2316-40E2-93E7-3891E8D8D6CB}"/>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Illustration du contrôle : Jus appartient aux Boissons et doit disparaître du filtre Papeterie.</a:t>
            </a:r>
          </a:p>
        </p:txBody>
      </p:sp>
      <p:sp>
        <p:nvSpPr>
          <p:cNvPr id="5" name="N11 • Ventes • Exemple">
            <a:extLst xmlns:a="http://schemas.openxmlformats.org/drawingml/2006/main">
              <a:ext uri="{FF2B5EF4-FFF2-40B4-BE49-F238E27FC236}">
                <a16:creationId xmlns:a16="http://schemas.microsoft.com/office/drawing/2014/main" id="{24E451D1-F1D0-474F-802B-8685BC64E57B}"/>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N11 • Ventes • Exemple</a:t>
            </a:r>
          </a:p>
        </p:txBody>
      </p:sp>
      <p:sp>
        <p:nvSpPr>
          <p:cNvPr id="6" name="060 / 100">
            <a:extLst xmlns:a="http://schemas.openxmlformats.org/drawingml/2006/main">
              <a:ext uri="{FF2B5EF4-FFF2-40B4-BE49-F238E27FC236}">
                <a16:creationId xmlns:a16="http://schemas.microsoft.com/office/drawing/2014/main" id="{DE69283F-33C8-4D3B-B407-7B6D7192340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060 / 100</a:t>
            </a:r>
          </a:p>
        </p:txBody>
      </p:sp>
    </p:spTree>
    <p:extLst>
      <p:ext uri="{BB962C8B-B14F-4D97-AF65-F5344CB8AC3E}">
        <p14:creationId xmlns:p14="http://schemas.microsoft.com/office/powerpoint/2010/main" val="153466945"/>
      </p:ext>
    </p:extLst>
  </p:cSld>
</p:sld>
</file>

<file path=ppt/slides/slide6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1 · LE TRI ET LE FILTRE">
            <a:extLst xmlns:a="http://schemas.openxmlformats.org/drawingml/2006/main">
              <a:ext uri="{FF2B5EF4-FFF2-40B4-BE49-F238E27FC236}">
                <a16:creationId xmlns:a16="http://schemas.microsoft.com/office/drawing/2014/main" id="{3B366D6A-646B-40E8-AD37-20634807B1F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N11 · LE TRI ET LE FILTRE</a:t>
            </a:r>
          </a:p>
        </p:txBody>
      </p:sp>
      <p:sp>
        <p:nvSpPr>
          <p:cNvPr id="2" name="La démonstration dans Excel">
            <a:extLst xmlns:a="http://schemas.openxmlformats.org/drawingml/2006/main">
              <a:ext uri="{FF2B5EF4-FFF2-40B4-BE49-F238E27FC236}">
                <a16:creationId xmlns:a16="http://schemas.microsoft.com/office/drawing/2014/main" id="{FD0DC877-3C10-4D49-AD76-C0784176F9D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F2259EED-3249-43C0-BED1-A43B3686BC47}"/>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Dans Catégorie, filtrer uniquement Papeterie.">
            <a:extLst xmlns:a="http://schemas.openxmlformats.org/drawingml/2006/main">
              <a:ext uri="{FF2B5EF4-FFF2-40B4-BE49-F238E27FC236}">
                <a16:creationId xmlns:a16="http://schemas.microsoft.com/office/drawing/2014/main" id="{F710579C-1C07-43E3-B9A2-4300732C5AA2}"/>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Catégorie, filtrer uniquement Papeterie.</a:t>
            </a:r>
          </a:p>
        </p:txBody>
      </p:sp>
      <p:sp>
        <p:nvSpPr>
          <p:cNvPr id="5" name="02">
            <a:extLst xmlns:a="http://schemas.openxmlformats.org/drawingml/2006/main">
              <a:ext uri="{FF2B5EF4-FFF2-40B4-BE49-F238E27FC236}">
                <a16:creationId xmlns:a16="http://schemas.microsoft.com/office/drawing/2014/main" id="{98CEA48E-E071-47CB-BB42-EA88B3FF87F7}"/>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Dans Montant, trier du plus grand au plus pet">
            <a:extLst xmlns:a="http://schemas.openxmlformats.org/drawingml/2006/main">
              <a:ext uri="{FF2B5EF4-FFF2-40B4-BE49-F238E27FC236}">
                <a16:creationId xmlns:a16="http://schemas.microsoft.com/office/drawing/2014/main" id="{00DC5CA5-6FDB-4147-94E7-B2FBBD15EB24}"/>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Montant, trier du plus grand au plus petit.</a:t>
            </a:r>
          </a:p>
        </p:txBody>
      </p:sp>
      <p:sp>
        <p:nvSpPr>
          <p:cNvPr id="7" name="03">
            <a:extLst xmlns:a="http://schemas.openxmlformats.org/drawingml/2006/main">
              <a:ext uri="{FF2B5EF4-FFF2-40B4-BE49-F238E27FC236}">
                <a16:creationId xmlns:a16="http://schemas.microsoft.com/office/drawing/2014/main" id="{322E51FD-0F8B-43FD-844F-D6D750609E62}"/>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Effacer le filtre, puis retrier Date du plus ">
            <a:extLst xmlns:a="http://schemas.openxmlformats.org/drawingml/2006/main">
              <a:ext uri="{FF2B5EF4-FFF2-40B4-BE49-F238E27FC236}">
                <a16:creationId xmlns:a16="http://schemas.microsoft.com/office/drawing/2014/main" id="{C68EEB6F-C0FF-413C-A85C-E36627F15986}"/>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Effacer le filtre, puis retrier Date du plus ancien au plus récent.</a:t>
            </a:r>
          </a:p>
        </p:txBody>
      </p:sp>
      <p:sp>
        <p:nvSpPr>
          <p:cNvPr id="9" name="À SAISIR OU À VÉRIFIER">
            <a:extLst xmlns:a="http://schemas.openxmlformats.org/drawingml/2006/main">
              <a:ext uri="{FF2B5EF4-FFF2-40B4-BE49-F238E27FC236}">
                <a16:creationId xmlns:a16="http://schemas.microsoft.com/office/drawing/2014/main" id="{BA9ED306-1094-4F40-AACC-69743919D9C9}"/>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Filtre : Papeterie&#10;Tri : Montant&#10;décroissant">
            <a:extLst xmlns:a="http://schemas.openxmlformats.org/drawingml/2006/main">
              <a:ext uri="{FF2B5EF4-FFF2-40B4-BE49-F238E27FC236}">
                <a16:creationId xmlns:a16="http://schemas.microsoft.com/office/drawing/2014/main" id="{B39291F8-AA56-4A01-92B7-2416ECD8B60E}"/>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Filtre : Papeterie</a:t>
            </a:r>
          </a:p>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Tri : Montant</a:t>
            </a:r>
          </a:p>
          <a:p xmlns:a="http://schemas.openxmlformats.org/drawingml/2006/main">
            <a:pPr algn="l">
              <a:defRPr sz="2175" b="1">
                <a:solidFill>
                  <a:srgbClr val="28596B"/>
                </a:solidFill>
                <a:latin typeface="DejaVu Sans Mono"/>
                <a:ea typeface="DejaVu Sans Mono"/>
                <a:cs typeface="DejaVu Sans Mono"/>
              </a:defRPr>
            </a:pPr>
            <a:r>
              <a:rPr sz="2175" b="1">
                <a:solidFill>
                  <a:srgbClr val="28596B"/>
                </a:solidFill>
                <a:latin typeface="DejaVu Sans Mono"/>
                <a:ea typeface="DejaVu Sans Mono"/>
                <a:cs typeface="DejaVu Sans Mono"/>
              </a:rPr>
              <a:t>décroissant</a:t>
            </a:r>
          </a:p>
        </p:txBody>
      </p:sp>
      <p:sp>
        <p:nvSpPr>
          <p:cNvPr id="11" name="Feuille : Ventes">
            <a:extLst xmlns:a="http://schemas.openxmlformats.org/drawingml/2006/main">
              <a:ext uri="{FF2B5EF4-FFF2-40B4-BE49-F238E27FC236}">
                <a16:creationId xmlns:a16="http://schemas.microsoft.com/office/drawing/2014/main" id="{489900D4-2272-419B-8FB8-5FA379C7D5D9}"/>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Ventes</a:t>
            </a:r>
          </a:p>
        </p:txBody>
      </p:sp>
      <p:sp>
        <p:nvSpPr>
          <p:cNvPr id="12" name="N11 • Ventes • Démonstration">
            <a:extLst xmlns:a="http://schemas.openxmlformats.org/drawingml/2006/main">
              <a:ext uri="{FF2B5EF4-FFF2-40B4-BE49-F238E27FC236}">
                <a16:creationId xmlns:a16="http://schemas.microsoft.com/office/drawing/2014/main" id="{625E21CF-B273-47A2-9FF1-2A284F7723E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N11 • Ventes • Démonstration</a:t>
            </a:r>
          </a:p>
        </p:txBody>
      </p:sp>
      <p:sp>
        <p:nvSpPr>
          <p:cNvPr id="13" name="061 / 100">
            <a:extLst xmlns:a="http://schemas.openxmlformats.org/drawingml/2006/main">
              <a:ext uri="{FF2B5EF4-FFF2-40B4-BE49-F238E27FC236}">
                <a16:creationId xmlns:a16="http://schemas.microsoft.com/office/drawing/2014/main" id="{CB68D747-D945-4E71-8271-F67AE08E5842}"/>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061 / 100</a:t>
            </a:r>
          </a:p>
        </p:txBody>
      </p:sp>
    </p:spTree>
    <p:extLst>
      <p:ext uri="{BB962C8B-B14F-4D97-AF65-F5344CB8AC3E}">
        <p14:creationId xmlns:p14="http://schemas.microsoft.com/office/powerpoint/2010/main" val="155715202"/>
      </p:ext>
    </p:extLst>
  </p:cSld>
</p:sld>
</file>

<file path=ppt/slides/slide6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1 · TRAVAIL INDIVIDUEL · 9 MINUTES">
            <a:extLst xmlns:a="http://schemas.openxmlformats.org/drawingml/2006/main">
              <a:ext uri="{FF2B5EF4-FFF2-40B4-BE49-F238E27FC236}">
                <a16:creationId xmlns:a16="http://schemas.microsoft.com/office/drawing/2014/main" id="{AA576E67-A00C-4835-BE25-BC3526B7AD9E}"/>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N11 · TRAVAIL INDIVIDUEL · 9 MINUTES</a:t>
            </a:r>
          </a:p>
        </p:txBody>
      </p:sp>
      <p:sp>
        <p:nvSpPr>
          <p:cNvPr id="2" name="La manipulation à réaliser">
            <a:extLst xmlns:a="http://schemas.openxmlformats.org/drawingml/2006/main">
              <a:ext uri="{FF2B5EF4-FFF2-40B4-BE49-F238E27FC236}">
                <a16:creationId xmlns:a16="http://schemas.microsoft.com/office/drawing/2014/main" id="{D8ABAB53-2DC0-4751-B25A-B8CDB129D19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19A90275-3752-41B3-B307-A2E1D5D53B80}"/>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Filtrer Papeterie et relever le plus grand mo">
            <a:extLst xmlns:a="http://schemas.openxmlformats.org/drawingml/2006/main">
              <a:ext uri="{FF2B5EF4-FFF2-40B4-BE49-F238E27FC236}">
                <a16:creationId xmlns:a16="http://schemas.microsoft.com/office/drawing/2014/main" id="{A67D414F-8586-4E49-A861-8174C55AC26F}"/>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Filtrer Papeterie et relever le plus grand montant.</a:t>
            </a:r>
          </a:p>
        </p:txBody>
      </p:sp>
      <p:sp>
        <p:nvSpPr>
          <p:cNvPr id="5" name="02">
            <a:extLst xmlns:a="http://schemas.openxmlformats.org/drawingml/2006/main">
              <a:ext uri="{FF2B5EF4-FFF2-40B4-BE49-F238E27FC236}">
                <a16:creationId xmlns:a16="http://schemas.microsoft.com/office/drawing/2014/main" id="{0EF38F8A-15E4-4353-B66D-D6D60CB9BD09}"/>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Afficher ensuite uniquement Boissons.">
            <a:extLst xmlns:a="http://schemas.openxmlformats.org/drawingml/2006/main">
              <a:ext uri="{FF2B5EF4-FFF2-40B4-BE49-F238E27FC236}">
                <a16:creationId xmlns:a16="http://schemas.microsoft.com/office/drawing/2014/main" id="{DA7970B6-CFE0-411C-BD91-3D99E2CADA3D}"/>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Afficher ensuite uniquement Boissons.</a:t>
            </a:r>
          </a:p>
        </p:txBody>
      </p:sp>
      <p:sp>
        <p:nvSpPr>
          <p:cNvPr id="7" name="03">
            <a:extLst xmlns:a="http://schemas.openxmlformats.org/drawingml/2006/main">
              <a:ext uri="{FF2B5EF4-FFF2-40B4-BE49-F238E27FC236}">
                <a16:creationId xmlns:a16="http://schemas.microsoft.com/office/drawing/2014/main" id="{17FD17BA-FD12-48D4-8E4F-7F240E3619EA}"/>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Restaurer les 24 lignes et leur ordre chronol">
            <a:extLst xmlns:a="http://schemas.openxmlformats.org/drawingml/2006/main">
              <a:ext uri="{FF2B5EF4-FFF2-40B4-BE49-F238E27FC236}">
                <a16:creationId xmlns:a16="http://schemas.microsoft.com/office/drawing/2014/main" id="{940A19DD-B085-4D54-BF63-D853DE1F7C62}"/>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Restaurer les 24 lignes et leur ordre chronologique.</a:t>
            </a:r>
          </a:p>
        </p:txBody>
      </p:sp>
      <p:sp>
        <p:nvSpPr>
          <p:cNvPr id="9" name="PRODUCTION ATTENDUE">
            <a:extLst xmlns:a="http://schemas.openxmlformats.org/drawingml/2006/main">
              <a:ext uri="{FF2B5EF4-FFF2-40B4-BE49-F238E27FC236}">
                <a16:creationId xmlns:a16="http://schemas.microsoft.com/office/drawing/2014/main" id="{85BCE745-8250-43E8-BDF9-8DC3F7405545}"/>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filtre réversible et des lignes qui conser">
            <a:extLst xmlns:a="http://schemas.openxmlformats.org/drawingml/2006/main">
              <a:ext uri="{FF2B5EF4-FFF2-40B4-BE49-F238E27FC236}">
                <a16:creationId xmlns:a16="http://schemas.microsoft.com/office/drawing/2014/main" id="{BBF56113-6229-4D0B-8154-9EEB6B0A41C4}"/>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filtre réversible et des lignes qui conservent leurs données associées.</a:t>
            </a:r>
          </a:p>
        </p:txBody>
      </p:sp>
      <p:sp>
        <p:nvSpPr>
          <p:cNvPr id="11" name="N11 • Ventes • Manipulation">
            <a:extLst xmlns:a="http://schemas.openxmlformats.org/drawingml/2006/main">
              <a:ext uri="{FF2B5EF4-FFF2-40B4-BE49-F238E27FC236}">
                <a16:creationId xmlns:a16="http://schemas.microsoft.com/office/drawing/2014/main" id="{4EEC3DEA-F4EE-4E13-838B-1CED1E1CFC8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N11 • Ventes • Manipulation</a:t>
            </a:r>
          </a:p>
        </p:txBody>
      </p:sp>
      <p:sp>
        <p:nvSpPr>
          <p:cNvPr id="12" name="062 / 100">
            <a:extLst xmlns:a="http://schemas.openxmlformats.org/drawingml/2006/main">
              <a:ext uri="{FF2B5EF4-FFF2-40B4-BE49-F238E27FC236}">
                <a16:creationId xmlns:a16="http://schemas.microsoft.com/office/drawing/2014/main" id="{AFF98462-826E-468F-8EF9-18916F1817F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062 / 100</a:t>
            </a:r>
          </a:p>
        </p:txBody>
      </p:sp>
    </p:spTree>
    <p:extLst>
      <p:ext uri="{BB962C8B-B14F-4D97-AF65-F5344CB8AC3E}">
        <p14:creationId xmlns:p14="http://schemas.microsoft.com/office/powerpoint/2010/main" val="851353957"/>
      </p:ext>
    </p:extLst>
  </p:cSld>
</p:sld>
</file>

<file path=ppt/slides/slide6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1 · CORRECTION ET CONSOLIDATION">
            <a:extLst xmlns:a="http://schemas.openxmlformats.org/drawingml/2006/main">
              <a:ext uri="{FF2B5EF4-FFF2-40B4-BE49-F238E27FC236}">
                <a16:creationId xmlns:a16="http://schemas.microsoft.com/office/drawing/2014/main" id="{512BF31C-ECA7-4046-8525-AA2E6D6793A8}"/>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N11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7E535E7B-CEC8-4C77-B7C2-E7E1559EF1D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Plus grand montant Papeterie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432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Transactions Papeterie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Transactions Boissons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Après suppression du filtre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 transactions</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8F058ECA-D567-497E-B656-4B40F647265D}"/>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Trier une colonne isolée peut dissocier des d">
            <a:extLst xmlns:a="http://schemas.openxmlformats.org/drawingml/2006/main">
              <a:ext uri="{FF2B5EF4-FFF2-40B4-BE49-F238E27FC236}">
                <a16:creationId xmlns:a16="http://schemas.microsoft.com/office/drawing/2014/main" id="{0633E58B-B61D-40D0-B8CE-B8A3E87874A8}"/>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Trier une colonne isolée peut dissocier des données appartenant à une même vente.</a:t>
            </a:r>
          </a:p>
        </p:txBody>
      </p:sp>
      <p:sp>
        <p:nvSpPr>
          <p:cNvPr id="6" name="N11 • Ventes • Correction">
            <a:extLst xmlns:a="http://schemas.openxmlformats.org/drawingml/2006/main">
              <a:ext uri="{FF2B5EF4-FFF2-40B4-BE49-F238E27FC236}">
                <a16:creationId xmlns:a16="http://schemas.microsoft.com/office/drawing/2014/main" id="{BF849A7C-E238-45F5-953D-7F67BC1FA3A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N11 • Ventes • Correction</a:t>
            </a:r>
          </a:p>
        </p:txBody>
      </p:sp>
      <p:sp>
        <p:nvSpPr>
          <p:cNvPr id="7" name="063 / 100">
            <a:extLst xmlns:a="http://schemas.openxmlformats.org/drawingml/2006/main">
              <a:ext uri="{FF2B5EF4-FFF2-40B4-BE49-F238E27FC236}">
                <a16:creationId xmlns:a16="http://schemas.microsoft.com/office/drawing/2014/main" id="{D20E2379-52B2-443B-B184-C2B0FA7555C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063 / 100</a:t>
            </a:r>
          </a:p>
        </p:txBody>
      </p:sp>
    </p:spTree>
    <p:extLst>
      <p:ext uri="{BB962C8B-B14F-4D97-AF65-F5344CB8AC3E}">
        <p14:creationId xmlns:p14="http://schemas.microsoft.com/office/powerpoint/2010/main" val="347134558"/>
      </p:ext>
    </p:extLst>
  </p:cSld>
</p:sld>
</file>

<file path=ppt/slides/slide6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2 · L’IDÉE ESSENTIELLE">
            <a:extLst xmlns:a="http://schemas.openxmlformats.org/drawingml/2006/main">
              <a:ext uri="{FF2B5EF4-FFF2-40B4-BE49-F238E27FC236}">
                <a16:creationId xmlns:a16="http://schemas.microsoft.com/office/drawing/2014/main" id="{E4046084-8512-4BFC-AEAF-094705F43EEE}"/>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N12 · L’IDÉE ESSENTIELLE</a:t>
            </a:r>
          </a:p>
        </p:txBody>
      </p:sp>
      <p:sp>
        <p:nvSpPr>
          <p:cNvPr id="2" name="Les calculs selon un critère">
            <a:extLst xmlns:a="http://schemas.openxmlformats.org/drawingml/2006/main">
              <a:ext uri="{FF2B5EF4-FFF2-40B4-BE49-F238E27FC236}">
                <a16:creationId xmlns:a16="http://schemas.microsoft.com/office/drawing/2014/main" id="{C43CA449-2EDE-43C2-937C-77A6EA5C06C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calculs selon un critère</a:t>
            </a:r>
          </a:p>
        </p:txBody>
      </p:sp>
      <p:sp>
        <p:nvSpPr>
          <p:cNvPr id="3" name="Un critère est une condition de sélection. Il">
            <a:extLst xmlns:a="http://schemas.openxmlformats.org/drawingml/2006/main">
              <a:ext uri="{FF2B5EF4-FFF2-40B4-BE49-F238E27FC236}">
                <a16:creationId xmlns:a16="http://schemas.microsoft.com/office/drawing/2014/main" id="{A56ECB9C-BF80-4F15-BAFC-0EA79C95A451}"/>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 critère est une condition de sélection. Il permet de calculer uniquement sur les données qui la respectent.</a:t>
            </a:r>
          </a:p>
        </p:txBody>
      </p:sp>
      <p:sp>
        <p:nvSpPr>
          <p:cNvPr id="4" name="SOMME.SI additionne, NB.SI compte">
            <a:extLst xmlns:a="http://schemas.openxmlformats.org/drawingml/2006/main">
              <a:ext uri="{FF2B5EF4-FFF2-40B4-BE49-F238E27FC236}">
                <a16:creationId xmlns:a16="http://schemas.microsoft.com/office/drawing/2014/main" id="{C858DE56-60AB-475C-8EA5-5EF215289502}"/>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SOMME.SI additionne, NB.SI compte</a:t>
            </a:r>
          </a:p>
        </p:txBody>
      </p:sp>
      <p:sp>
        <p:nvSpPr>
          <p:cNvPr id="5" name="SOMME.SI utilise une plage de critères et une">
            <a:extLst xmlns:a="http://schemas.openxmlformats.org/drawingml/2006/main">
              <a:ext uri="{FF2B5EF4-FFF2-40B4-BE49-F238E27FC236}">
                <a16:creationId xmlns:a16="http://schemas.microsoft.com/office/drawing/2014/main" id="{1E328CF1-D052-48F5-A809-602E3863B22F}"/>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SOMME.SI utilise une plage de critères et une plage à additionner.</a:t>
            </a:r>
          </a:p>
        </p:txBody>
      </p:sp>
      <p:sp>
        <p:nvSpPr>
          <p:cNvPr id="6" name="NB.SI compte les cellules d’une plage qui res">
            <a:extLst xmlns:a="http://schemas.openxmlformats.org/drawingml/2006/main">
              <a:ext uri="{FF2B5EF4-FFF2-40B4-BE49-F238E27FC236}">
                <a16:creationId xmlns:a16="http://schemas.microsoft.com/office/drawing/2014/main" id="{F2DC6662-682B-4B51-AE9B-5D2EEB66DA7A}"/>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NB.SI compte les cellules d’une plage qui respectent le critère.</a:t>
            </a:r>
          </a:p>
        </p:txBody>
      </p:sp>
      <p:sp>
        <p:nvSpPr>
          <p:cNvPr id="7" name="Les plages correspondantes doivent suivre les">
            <a:extLst xmlns:a="http://schemas.openxmlformats.org/drawingml/2006/main">
              <a:ext uri="{FF2B5EF4-FFF2-40B4-BE49-F238E27FC236}">
                <a16:creationId xmlns:a16="http://schemas.microsoft.com/office/drawing/2014/main" id="{CD71BCBD-E122-4F5D-9F17-766437B473C3}"/>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plages correspondantes doivent suivre les mêmes lignes.</a:t>
            </a:r>
          </a:p>
        </p:txBody>
      </p:sp>
      <p:sp>
        <p:nvSpPr>
          <p:cNvPr id="8" name="N12 • Synthese • Explication">
            <a:extLst xmlns:a="http://schemas.openxmlformats.org/drawingml/2006/main">
              <a:ext uri="{FF2B5EF4-FFF2-40B4-BE49-F238E27FC236}">
                <a16:creationId xmlns:a16="http://schemas.microsoft.com/office/drawing/2014/main" id="{1BE52232-B70E-4F62-8EBC-9A43AFBC0AD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N12 • Synthese • Explication</a:t>
            </a:r>
          </a:p>
        </p:txBody>
      </p:sp>
      <p:sp>
        <p:nvSpPr>
          <p:cNvPr id="9" name="064 / 100">
            <a:extLst xmlns:a="http://schemas.openxmlformats.org/drawingml/2006/main">
              <a:ext uri="{FF2B5EF4-FFF2-40B4-BE49-F238E27FC236}">
                <a16:creationId xmlns:a16="http://schemas.microsoft.com/office/drawing/2014/main" id="{409406A6-9F2B-465C-8EE0-6C3FDADE3BD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064 / 100</a:t>
            </a:r>
          </a:p>
        </p:txBody>
      </p:sp>
    </p:spTree>
    <p:extLst>
      <p:ext uri="{BB962C8B-B14F-4D97-AF65-F5344CB8AC3E}">
        <p14:creationId xmlns:p14="http://schemas.microsoft.com/office/powerpoint/2010/main" val="1466958562"/>
      </p:ext>
    </p:extLst>
  </p:cSld>
</p:sld>
</file>

<file path=ppt/slides/slide6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2 · EXEMPLE EXPLIQUÉ">
            <a:extLst xmlns:a="http://schemas.openxmlformats.org/drawingml/2006/main">
              <a:ext uri="{FF2B5EF4-FFF2-40B4-BE49-F238E27FC236}">
                <a16:creationId xmlns:a16="http://schemas.microsoft.com/office/drawing/2014/main" id="{4E757F22-A229-446C-8465-BFB8DBABBC15}"/>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N12 · EXEMPLE EXPLIQUÉ</a:t>
            </a:r>
          </a:p>
        </p:txBody>
      </p:sp>
      <p:sp>
        <p:nvSpPr>
          <p:cNvPr id="2" name="Les ventes par catégorie">
            <a:extLst xmlns:a="http://schemas.openxmlformats.org/drawingml/2006/main">
              <a:ext uri="{FF2B5EF4-FFF2-40B4-BE49-F238E27FC236}">
                <a16:creationId xmlns:a16="http://schemas.microsoft.com/office/drawing/2014/main" id="{F2B7932A-96E9-4C25-AEF9-F9106353674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ventes par catégorie</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Catégorie</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Chiffre d’affaires MAD</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Transactions</a:t>
                      </a:r>
                    </a:p>
                  </a:txBody>
                  <a:tcPr marL="91440" marR="91440" marT="45720" marB="45720" anchor="ctr">
                    <a:solidFill>
                      <a:srgbClr val="28596B"/>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Papeterie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2 907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Boissons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2 220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Total</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5 127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a:t>
                      </a:r>
                    </a:p>
                  </a:txBody>
                  <a:tcPr marL="91440" marR="91440" marT="45720" marB="45720" anchor="ctr">
                    <a:solidFill>
                      <a:srgbClr val="FFFFFF"/>
                    </a:solidFill>
                  </a:tcPr>
                </a:tc>
              </a:tr>
            </a:tbl>
          </a:graphicData>
        </a:graphic>
      </p:graphicFrame>
      <p:sp>
        <p:nvSpPr>
          <p:cNvPr id="4" name="Les deux catégories comptent autant de transa">
            <a:extLst xmlns:a="http://schemas.openxmlformats.org/drawingml/2006/main">
              <a:ext uri="{FF2B5EF4-FFF2-40B4-BE49-F238E27FC236}">
                <a16:creationId xmlns:a16="http://schemas.microsoft.com/office/drawing/2014/main" id="{CE2A8CFB-8669-4DB8-934E-1E93773B4A32}"/>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Les deux catégories comptent autant de transactions, mais produisent des montants différents.</a:t>
            </a:r>
          </a:p>
        </p:txBody>
      </p:sp>
      <p:sp>
        <p:nvSpPr>
          <p:cNvPr id="5" name="N12 • Synthese • Exemple">
            <a:extLst xmlns:a="http://schemas.openxmlformats.org/drawingml/2006/main">
              <a:ext uri="{FF2B5EF4-FFF2-40B4-BE49-F238E27FC236}">
                <a16:creationId xmlns:a16="http://schemas.microsoft.com/office/drawing/2014/main" id="{AA189D8C-D55B-45F9-A7B3-B80B9AB5C04A}"/>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N12 • Synthese • Exemple</a:t>
            </a:r>
          </a:p>
        </p:txBody>
      </p:sp>
      <p:sp>
        <p:nvSpPr>
          <p:cNvPr id="6" name="065 / 100">
            <a:extLst xmlns:a="http://schemas.openxmlformats.org/drawingml/2006/main">
              <a:ext uri="{FF2B5EF4-FFF2-40B4-BE49-F238E27FC236}">
                <a16:creationId xmlns:a16="http://schemas.microsoft.com/office/drawing/2014/main" id="{7512767E-C79A-450D-8DAF-0A5760CB7C3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065 / 100</a:t>
            </a:r>
          </a:p>
        </p:txBody>
      </p:sp>
    </p:spTree>
    <p:extLst>
      <p:ext uri="{BB962C8B-B14F-4D97-AF65-F5344CB8AC3E}">
        <p14:creationId xmlns:p14="http://schemas.microsoft.com/office/powerpoint/2010/main" val="971768307"/>
      </p:ext>
    </p:extLst>
  </p:cSld>
</p:sld>
</file>

<file path=ppt/slides/slide6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2 · LES CALCULS SELON UN CRITÈRE">
            <a:extLst xmlns:a="http://schemas.openxmlformats.org/drawingml/2006/main">
              <a:ext uri="{FF2B5EF4-FFF2-40B4-BE49-F238E27FC236}">
                <a16:creationId xmlns:a16="http://schemas.microsoft.com/office/drawing/2014/main" id="{83B26C91-15C6-4C23-B00A-8E7E5CD1455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N12 · LES CALCULS SELON UN CRITÈRE</a:t>
            </a:r>
          </a:p>
        </p:txBody>
      </p:sp>
      <p:sp>
        <p:nvSpPr>
          <p:cNvPr id="2" name="La démonstration dans Excel">
            <a:extLst xmlns:a="http://schemas.openxmlformats.org/drawingml/2006/main">
              <a:ext uri="{FF2B5EF4-FFF2-40B4-BE49-F238E27FC236}">
                <a16:creationId xmlns:a16="http://schemas.microsoft.com/office/drawing/2014/main" id="{42B45D53-F889-49B3-900B-46BBB55814CF}"/>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222C86BB-F25A-426A-958B-38F7F1B3EDC5}"/>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En B7, utiliser la catégorie A7 comme critère">
            <a:extLst xmlns:a="http://schemas.openxmlformats.org/drawingml/2006/main">
              <a:ext uri="{FF2B5EF4-FFF2-40B4-BE49-F238E27FC236}">
                <a16:creationId xmlns:a16="http://schemas.microsoft.com/office/drawing/2014/main" id="{108A3B83-F305-4E22-AC05-0745BD40823C}"/>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B7, utiliser la catégorie A7 comme critère de SOMME.SI.</a:t>
            </a:r>
          </a:p>
        </p:txBody>
      </p:sp>
      <p:sp>
        <p:nvSpPr>
          <p:cNvPr id="5" name="02">
            <a:extLst xmlns:a="http://schemas.openxmlformats.org/drawingml/2006/main">
              <a:ext uri="{FF2B5EF4-FFF2-40B4-BE49-F238E27FC236}">
                <a16:creationId xmlns:a16="http://schemas.microsoft.com/office/drawing/2014/main" id="{68D31450-08D9-4C23-AB30-53C6FAC47DBE}"/>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En C7, compter cette catégorie avec NB.SI. Re">
            <a:extLst xmlns:a="http://schemas.openxmlformats.org/drawingml/2006/main">
              <a:ext uri="{FF2B5EF4-FFF2-40B4-BE49-F238E27FC236}">
                <a16:creationId xmlns:a16="http://schemas.microsoft.com/office/drawing/2014/main" id="{E0A24C85-5AA3-468A-86F2-35F95209E77F}"/>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C7, compter cette catégorie avec NB.SI. Recopier en ligne 8.</a:t>
            </a:r>
          </a:p>
        </p:txBody>
      </p:sp>
      <p:sp>
        <p:nvSpPr>
          <p:cNvPr id="7" name="03">
            <a:extLst xmlns:a="http://schemas.openxmlformats.org/drawingml/2006/main">
              <a:ext uri="{FF2B5EF4-FFF2-40B4-BE49-F238E27FC236}">
                <a16:creationId xmlns:a16="http://schemas.microsoft.com/office/drawing/2014/main" id="{D21109BE-6A05-4203-B260-6EEFF2EF4608}"/>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Calculer les totaux et comparer le montant au">
            <a:extLst xmlns:a="http://schemas.openxmlformats.org/drawingml/2006/main">
              <a:ext uri="{FF2B5EF4-FFF2-40B4-BE49-F238E27FC236}">
                <a16:creationId xmlns:a16="http://schemas.microsoft.com/office/drawing/2014/main" id="{6C50938D-3137-4C18-A2AA-CA561D9C6790}"/>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Calculer les totaux et comparer le montant au total de Ventes.</a:t>
            </a:r>
          </a:p>
        </p:txBody>
      </p:sp>
      <p:sp>
        <p:nvSpPr>
          <p:cNvPr id="9" name="À SAISIR OU À VÉRIFIER">
            <a:extLst xmlns:a="http://schemas.openxmlformats.org/drawingml/2006/main">
              <a:ext uri="{FF2B5EF4-FFF2-40B4-BE49-F238E27FC236}">
                <a16:creationId xmlns:a16="http://schemas.microsoft.com/office/drawing/2014/main" id="{55EB23E1-C058-4649-8813-F5CF6DC3E034}"/>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SAISIR OU À VÉRIFIER</a:t>
            </a:r>
          </a:p>
        </p:txBody>
      </p:sp>
      <p:sp>
        <p:nvSpPr>
          <p:cNvPr id="10" name="B7 : =SOMME.SI(&#10;Ventes!$C$7:$C$30;&#10;A7;Ventes!">
            <a:extLst xmlns:a="http://schemas.openxmlformats.org/drawingml/2006/main">
              <a:ext uri="{FF2B5EF4-FFF2-40B4-BE49-F238E27FC236}">
                <a16:creationId xmlns:a16="http://schemas.microsoft.com/office/drawing/2014/main" id="{16748722-D5D8-41C3-B57F-74D1141E6293}"/>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28596B"/>
                </a:solidFill>
                <a:latin typeface="DejaVu Sans Mono"/>
                <a:ea typeface="DejaVu Sans Mono"/>
                <a:cs typeface="DejaVu Sans Mono"/>
              </a:defRPr>
            </a:pPr>
            <a:r>
              <a:rPr sz="1875" b="1">
                <a:solidFill>
                  <a:srgbClr val="28596B"/>
                </a:solidFill>
                <a:latin typeface="DejaVu Sans Mono"/>
                <a:ea typeface="DejaVu Sans Mono"/>
                <a:cs typeface="DejaVu Sans Mono"/>
              </a:rPr>
              <a:t>B7 : =SOMME.SI(</a:t>
            </a:r>
          </a:p>
          <a:p xmlns:a="http://schemas.openxmlformats.org/drawingml/2006/main">
            <a:pPr algn="l">
              <a:defRPr sz="1875" b="1">
                <a:solidFill>
                  <a:srgbClr val="28596B"/>
                </a:solidFill>
                <a:latin typeface="DejaVu Sans Mono"/>
                <a:ea typeface="DejaVu Sans Mono"/>
                <a:cs typeface="DejaVu Sans Mono"/>
              </a:defRPr>
            </a:pPr>
            <a:r>
              <a:rPr sz="1875" b="1">
                <a:solidFill>
                  <a:srgbClr val="28596B"/>
                </a:solidFill>
                <a:latin typeface="DejaVu Sans Mono"/>
                <a:ea typeface="DejaVu Sans Mono"/>
                <a:cs typeface="DejaVu Sans Mono"/>
              </a:rPr>
              <a:t>Ventes!$C$7:$C$30;</a:t>
            </a:r>
          </a:p>
          <a:p xmlns:a="http://schemas.openxmlformats.org/drawingml/2006/main">
            <a:pPr algn="l">
              <a:defRPr sz="1875" b="1">
                <a:solidFill>
                  <a:srgbClr val="28596B"/>
                </a:solidFill>
                <a:latin typeface="DejaVu Sans Mono"/>
                <a:ea typeface="DejaVu Sans Mono"/>
                <a:cs typeface="DejaVu Sans Mono"/>
              </a:defRPr>
            </a:pPr>
            <a:r>
              <a:rPr sz="1875" b="1">
                <a:solidFill>
                  <a:srgbClr val="28596B"/>
                </a:solidFill>
                <a:latin typeface="DejaVu Sans Mono"/>
                <a:ea typeface="DejaVu Sans Mono"/>
                <a:cs typeface="DejaVu Sans Mono"/>
              </a:rPr>
              <a:t>A7;Ventes!$F$7:$F$30)</a:t>
            </a:r>
          </a:p>
          <a:p xmlns:a="http://schemas.openxmlformats.org/drawingml/2006/main">
            <a:r>
              <a:t/>
            </a:r>
          </a:p>
          <a:p xmlns:a="http://schemas.openxmlformats.org/drawingml/2006/main">
            <a:pPr algn="l">
              <a:defRPr sz="1875" b="1">
                <a:solidFill>
                  <a:srgbClr val="28596B"/>
                </a:solidFill>
                <a:latin typeface="DejaVu Sans Mono"/>
                <a:ea typeface="DejaVu Sans Mono"/>
                <a:cs typeface="DejaVu Sans Mono"/>
              </a:defRPr>
            </a:pPr>
            <a:r>
              <a:rPr sz="1875" b="1">
                <a:solidFill>
                  <a:srgbClr val="28596B"/>
                </a:solidFill>
                <a:latin typeface="DejaVu Sans Mono"/>
                <a:ea typeface="DejaVu Sans Mono"/>
                <a:cs typeface="DejaVu Sans Mono"/>
              </a:rPr>
              <a:t>C7 : =NB.SI(</a:t>
            </a:r>
          </a:p>
          <a:p xmlns:a="http://schemas.openxmlformats.org/drawingml/2006/main">
            <a:pPr algn="l">
              <a:defRPr sz="1875" b="1">
                <a:solidFill>
                  <a:srgbClr val="28596B"/>
                </a:solidFill>
                <a:latin typeface="DejaVu Sans Mono"/>
                <a:ea typeface="DejaVu Sans Mono"/>
                <a:cs typeface="DejaVu Sans Mono"/>
              </a:defRPr>
            </a:pPr>
            <a:r>
              <a:rPr sz="1875" b="1">
                <a:solidFill>
                  <a:srgbClr val="28596B"/>
                </a:solidFill>
                <a:latin typeface="DejaVu Sans Mono"/>
                <a:ea typeface="DejaVu Sans Mono"/>
                <a:cs typeface="DejaVu Sans Mono"/>
              </a:rPr>
              <a:t>Ventes!$C$7:$C$30;A7)</a:t>
            </a:r>
          </a:p>
        </p:txBody>
      </p:sp>
      <p:sp>
        <p:nvSpPr>
          <p:cNvPr id="11" name="Feuille : Synthese">
            <a:extLst xmlns:a="http://schemas.openxmlformats.org/drawingml/2006/main">
              <a:ext uri="{FF2B5EF4-FFF2-40B4-BE49-F238E27FC236}">
                <a16:creationId xmlns:a16="http://schemas.microsoft.com/office/drawing/2014/main" id="{A88F83E1-DFAE-46B3-B4F7-D42F47AD71CD}"/>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Synthese</a:t>
            </a:r>
          </a:p>
        </p:txBody>
      </p:sp>
      <p:sp>
        <p:nvSpPr>
          <p:cNvPr id="12" name="N12 • Synthese • Démonstration">
            <a:extLst xmlns:a="http://schemas.openxmlformats.org/drawingml/2006/main">
              <a:ext uri="{FF2B5EF4-FFF2-40B4-BE49-F238E27FC236}">
                <a16:creationId xmlns:a16="http://schemas.microsoft.com/office/drawing/2014/main" id="{D4204FD1-1411-4298-9CA9-B1A296BCAC4E}"/>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N12 • Synthese • Démonstration</a:t>
            </a:r>
          </a:p>
        </p:txBody>
      </p:sp>
      <p:sp>
        <p:nvSpPr>
          <p:cNvPr id="13" name="066 / 100">
            <a:extLst xmlns:a="http://schemas.openxmlformats.org/drawingml/2006/main">
              <a:ext uri="{FF2B5EF4-FFF2-40B4-BE49-F238E27FC236}">
                <a16:creationId xmlns:a16="http://schemas.microsoft.com/office/drawing/2014/main" id="{A06FEAE2-6562-49E8-9C84-52083594E580}"/>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066 / 100</a:t>
            </a:r>
          </a:p>
        </p:txBody>
      </p:sp>
    </p:spTree>
    <p:extLst>
      <p:ext uri="{BB962C8B-B14F-4D97-AF65-F5344CB8AC3E}">
        <p14:creationId xmlns:p14="http://schemas.microsoft.com/office/powerpoint/2010/main" val="823784382"/>
      </p:ext>
    </p:extLst>
  </p:cSld>
</p:sld>
</file>

<file path=ppt/slides/slide6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2 · TRAVAIL INDIVIDUEL · 9 MINUTES">
            <a:extLst xmlns:a="http://schemas.openxmlformats.org/drawingml/2006/main">
              <a:ext uri="{FF2B5EF4-FFF2-40B4-BE49-F238E27FC236}">
                <a16:creationId xmlns:a16="http://schemas.microsoft.com/office/drawing/2014/main" id="{92915F55-B384-4A48-B2EB-1BC654E1C5AF}"/>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N12 · TRAVAIL INDIVIDUEL · 9 MINUTES</a:t>
            </a:r>
          </a:p>
        </p:txBody>
      </p:sp>
      <p:sp>
        <p:nvSpPr>
          <p:cNvPr id="2" name="La manipulation à réaliser">
            <a:extLst xmlns:a="http://schemas.openxmlformats.org/drawingml/2006/main">
              <a:ext uri="{FF2B5EF4-FFF2-40B4-BE49-F238E27FC236}">
                <a16:creationId xmlns:a16="http://schemas.microsoft.com/office/drawing/2014/main" id="{AEBF1E8B-3600-4866-BAE8-B2803A58EA3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6BDACF6E-B2CF-48D6-B73F-9DA4954B8E8A}"/>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01</a:t>
            </a:r>
          </a:p>
        </p:txBody>
      </p:sp>
      <p:sp>
        <p:nvSpPr>
          <p:cNvPr id="4" name="Compléter B7:C9.">
            <a:extLst xmlns:a="http://schemas.openxmlformats.org/drawingml/2006/main">
              <a:ext uri="{FF2B5EF4-FFF2-40B4-BE49-F238E27FC236}">
                <a16:creationId xmlns:a16="http://schemas.microsoft.com/office/drawing/2014/main" id="{CCA9949E-FCF6-4AE8-9EA6-C097AAFB40C3}"/>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B7:C9.</a:t>
            </a:r>
          </a:p>
        </p:txBody>
      </p:sp>
      <p:sp>
        <p:nvSpPr>
          <p:cNvPr id="5" name="02">
            <a:extLst xmlns:a="http://schemas.openxmlformats.org/drawingml/2006/main">
              <a:ext uri="{FF2B5EF4-FFF2-40B4-BE49-F238E27FC236}">
                <a16:creationId xmlns:a16="http://schemas.microsoft.com/office/drawing/2014/main" id="{59C4E1F1-8AD0-4F04-BA4C-B257D2C386F7}"/>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02</a:t>
            </a:r>
          </a:p>
        </p:txBody>
      </p:sp>
      <p:sp>
        <p:nvSpPr>
          <p:cNvPr id="6" name="En B11, calculer =SOMME(Ventes!F7:F30).">
            <a:extLst xmlns:a="http://schemas.openxmlformats.org/drawingml/2006/main">
              <a:ext uri="{FF2B5EF4-FFF2-40B4-BE49-F238E27FC236}">
                <a16:creationId xmlns:a16="http://schemas.microsoft.com/office/drawing/2014/main" id="{E1985A7B-8FE9-4C95-86D6-EAAD86E41873}"/>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En B11, calculer =SOMME(Ventes!F7:F30).</a:t>
            </a:r>
          </a:p>
        </p:txBody>
      </p:sp>
      <p:sp>
        <p:nvSpPr>
          <p:cNvPr id="7" name="03">
            <a:extLst xmlns:a="http://schemas.openxmlformats.org/drawingml/2006/main">
              <a:ext uri="{FF2B5EF4-FFF2-40B4-BE49-F238E27FC236}">
                <a16:creationId xmlns:a16="http://schemas.microsoft.com/office/drawing/2014/main" id="{640745C5-B617-428B-A213-9949E83CA596}"/>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28596B"/>
                </a:solidFill>
                <a:latin typeface="DejaVu Sans"/>
                <a:ea typeface="DejaVu Sans"/>
                <a:cs typeface="DejaVu Sans"/>
              </a:defRPr>
            </a:pPr>
            <a:r>
              <a:rPr sz="2775" b="1">
                <a:solidFill>
                  <a:srgbClr val="28596B"/>
                </a:solidFill>
                <a:latin typeface="DejaVu Sans"/>
                <a:ea typeface="DejaVu Sans"/>
                <a:cs typeface="DejaVu Sans"/>
              </a:rPr>
              <a:t>03</a:t>
            </a:r>
          </a:p>
        </p:txBody>
      </p:sp>
      <p:sp>
        <p:nvSpPr>
          <p:cNvPr id="8" name="En B12, calculer B9-B11 et interpréter le rés">
            <a:extLst xmlns:a="http://schemas.openxmlformats.org/drawingml/2006/main">
              <a:ext uri="{FF2B5EF4-FFF2-40B4-BE49-F238E27FC236}">
                <a16:creationId xmlns:a16="http://schemas.microsoft.com/office/drawing/2014/main" id="{FC74720D-F16C-4426-82A1-9F58960EA2C7}"/>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En B12, calculer B9-B11 et interpréter le résultat.</a:t>
            </a:r>
          </a:p>
        </p:txBody>
      </p:sp>
      <p:sp>
        <p:nvSpPr>
          <p:cNvPr id="9" name="PRODUCTION ATTENDUE">
            <a:extLst xmlns:a="http://schemas.openxmlformats.org/drawingml/2006/main">
              <a:ext uri="{FF2B5EF4-FFF2-40B4-BE49-F238E27FC236}">
                <a16:creationId xmlns:a16="http://schemas.microsoft.com/office/drawing/2014/main" id="{C7199856-E514-4A17-A19A-5EB6B047A537}"/>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e synthèse par catégorie et un contrôle qui">
            <a:extLst xmlns:a="http://schemas.openxmlformats.org/drawingml/2006/main">
              <a:ext uri="{FF2B5EF4-FFF2-40B4-BE49-F238E27FC236}">
                <a16:creationId xmlns:a16="http://schemas.microsoft.com/office/drawing/2014/main" id="{2F945CDC-9E4A-46DE-AFDC-4C32EF71E92B}"/>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Une synthèse par catégorie et un contrôle qui réconcilie les totaux.</a:t>
            </a:r>
          </a:p>
        </p:txBody>
      </p:sp>
      <p:sp>
        <p:nvSpPr>
          <p:cNvPr id="11" name="N12 • Synthese • Manipulation">
            <a:extLst xmlns:a="http://schemas.openxmlformats.org/drawingml/2006/main">
              <a:ext uri="{FF2B5EF4-FFF2-40B4-BE49-F238E27FC236}">
                <a16:creationId xmlns:a16="http://schemas.microsoft.com/office/drawing/2014/main" id="{B6B4DA0F-D511-4D40-AED9-91ACF16FEDB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N12 • Synthese • Manipulation</a:t>
            </a:r>
          </a:p>
        </p:txBody>
      </p:sp>
      <p:sp>
        <p:nvSpPr>
          <p:cNvPr id="12" name="067 / 100">
            <a:extLst xmlns:a="http://schemas.openxmlformats.org/drawingml/2006/main">
              <a:ext uri="{FF2B5EF4-FFF2-40B4-BE49-F238E27FC236}">
                <a16:creationId xmlns:a16="http://schemas.microsoft.com/office/drawing/2014/main" id="{6E33F063-12F7-4D7D-98A5-E1437848C00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067 / 100</a:t>
            </a:r>
          </a:p>
        </p:txBody>
      </p:sp>
    </p:spTree>
    <p:extLst>
      <p:ext uri="{BB962C8B-B14F-4D97-AF65-F5344CB8AC3E}">
        <p14:creationId xmlns:p14="http://schemas.microsoft.com/office/powerpoint/2010/main" val="976369765"/>
      </p:ext>
    </p:extLst>
  </p:cSld>
</p:sld>
</file>

<file path=ppt/slides/slide6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2 · CORRECTION ET CONSOLIDATION">
            <a:extLst xmlns:a="http://schemas.openxmlformats.org/drawingml/2006/main">
              <a:ext uri="{FF2B5EF4-FFF2-40B4-BE49-F238E27FC236}">
                <a16:creationId xmlns:a16="http://schemas.microsoft.com/office/drawing/2014/main" id="{1E569C5F-0EC0-4B21-92FB-AF62C35A106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28596B"/>
                </a:solidFill>
                <a:latin typeface="DejaVu Sans"/>
                <a:ea typeface="DejaVu Sans"/>
                <a:cs typeface="DejaVu Sans"/>
              </a:defRPr>
            </a:pPr>
            <a:r>
              <a:rPr sz="1425" b="1">
                <a:solidFill>
                  <a:srgbClr val="28596B"/>
                </a:solidFill>
                <a:latin typeface="DejaVu Sans"/>
                <a:ea typeface="DejaVu Sans"/>
                <a:cs typeface="DejaVu Sans"/>
              </a:rPr>
              <a:t>N12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D682EBE8-C1CB-4A01-BBF4-90B10B3F181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28596B"/>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28596B"/>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Papeterie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2 907 MAD et 12 transactions</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Boissons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2 220 MAD et 12 transactions</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Total source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5 127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Écart de contrôle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0 MAD</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0739ACDE-4419-4E7A-BE01-8953EF8EEC5A}"/>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28596B"/>
                </a:solidFill>
                <a:latin typeface="DejaVu Sans"/>
                <a:ea typeface="DejaVu Sans"/>
                <a:cs typeface="DejaVu Sans"/>
              </a:defRPr>
            </a:pPr>
            <a:r>
              <a:rPr sz="1350" b="1">
                <a:solidFill>
                  <a:srgbClr val="28596B"/>
                </a:solidFill>
                <a:latin typeface="DejaVu Sans"/>
                <a:ea typeface="DejaVu Sans"/>
                <a:cs typeface="DejaVu Sans"/>
              </a:rPr>
              <a:t>À RETENIR</a:t>
            </a:r>
          </a:p>
        </p:txBody>
      </p:sp>
      <p:sp>
        <p:nvSpPr>
          <p:cNvPr id="5" name="Compter les transactions, additionner les qua">
            <a:extLst xmlns:a="http://schemas.openxmlformats.org/drawingml/2006/main">
              <a:ext uri="{FF2B5EF4-FFF2-40B4-BE49-F238E27FC236}">
                <a16:creationId xmlns:a16="http://schemas.microsoft.com/office/drawing/2014/main" id="{ADAD09A9-A7BC-4225-8B4E-033278A69087}"/>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6392F"/>
                </a:solidFill>
                <a:latin typeface="DejaVu Sans"/>
                <a:ea typeface="DejaVu Sans"/>
                <a:cs typeface="DejaVu Sans"/>
              </a:defRPr>
            </a:pPr>
            <a:r>
              <a:rPr sz="1725" b="1">
                <a:solidFill>
                  <a:srgbClr val="16392F"/>
                </a:solidFill>
                <a:latin typeface="DejaVu Sans"/>
                <a:ea typeface="DejaVu Sans"/>
                <a:cs typeface="DejaVu Sans"/>
              </a:rPr>
              <a:t>Compter les transactions, additionner les quantités et additionner les montants répondent à des questions distinctes.</a:t>
            </a:r>
          </a:p>
        </p:txBody>
      </p:sp>
      <p:sp>
        <p:nvSpPr>
          <p:cNvPr id="6" name="N12 • Synthese • Correction">
            <a:extLst xmlns:a="http://schemas.openxmlformats.org/drawingml/2006/main">
              <a:ext uri="{FF2B5EF4-FFF2-40B4-BE49-F238E27FC236}">
                <a16:creationId xmlns:a16="http://schemas.microsoft.com/office/drawing/2014/main" id="{60F624C2-924D-4D28-B71F-8755D91D453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N12 • Synthese • Correction</a:t>
            </a:r>
          </a:p>
        </p:txBody>
      </p:sp>
      <p:sp>
        <p:nvSpPr>
          <p:cNvPr id="7" name="068 / 100">
            <a:extLst xmlns:a="http://schemas.openxmlformats.org/drawingml/2006/main">
              <a:ext uri="{FF2B5EF4-FFF2-40B4-BE49-F238E27FC236}">
                <a16:creationId xmlns:a16="http://schemas.microsoft.com/office/drawing/2014/main" id="{BFC6672B-7A42-407B-B073-D6D2D05D15F7}"/>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068 / 100</a:t>
            </a:r>
          </a:p>
        </p:txBody>
      </p:sp>
    </p:spTree>
    <p:extLst>
      <p:ext uri="{BB962C8B-B14F-4D97-AF65-F5344CB8AC3E}">
        <p14:creationId xmlns:p14="http://schemas.microsoft.com/office/powerpoint/2010/main" val="1218760838"/>
      </p:ext>
    </p:extLst>
  </p:cSld>
</p:sld>
</file>

<file path=ppt/slides/slide6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3 · L’IDÉE ESSENTIELLE">
            <a:extLst xmlns:a="http://schemas.openxmlformats.org/drawingml/2006/main">
              <a:ext uri="{FF2B5EF4-FFF2-40B4-BE49-F238E27FC236}">
                <a16:creationId xmlns:a16="http://schemas.microsoft.com/office/drawing/2014/main" id="{46FD2FB6-0364-4AE6-8E69-1D980FA9FD1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N13 · L’IDÉE ESSENTIELLE</a:t>
            </a:r>
          </a:p>
        </p:txBody>
      </p:sp>
      <p:sp>
        <p:nvSpPr>
          <p:cNvPr id="2" name="La recherche exacte avec RECHERCHEV">
            <a:extLst xmlns:a="http://schemas.openxmlformats.org/drawingml/2006/main">
              <a:ext uri="{FF2B5EF4-FFF2-40B4-BE49-F238E27FC236}">
                <a16:creationId xmlns:a16="http://schemas.microsoft.com/office/drawing/2014/main" id="{1EDD4809-28CA-41D2-9B84-763F1D8190A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recherche exacte avec RECHERCHEV</a:t>
            </a:r>
          </a:p>
        </p:txBody>
      </p:sp>
      <p:sp>
        <p:nvSpPr>
          <p:cNvPr id="3" name="Une recherche exacte retrouve une information">
            <a:extLst xmlns:a="http://schemas.openxmlformats.org/drawingml/2006/main">
              <a:ext uri="{FF2B5EF4-FFF2-40B4-BE49-F238E27FC236}">
                <a16:creationId xmlns:a16="http://schemas.microsoft.com/office/drawing/2014/main" id="{F22152C8-5359-4A06-A7DB-E934A811CBCE}"/>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recherche exacte retrouve une information à partir d’une valeur identique, appelée clé de recherche.</a:t>
            </a:r>
          </a:p>
        </p:txBody>
      </p:sp>
      <p:sp>
        <p:nvSpPr>
          <p:cNvPr id="4" name="Une clé identifie la ligne à retrouver">
            <a:extLst xmlns:a="http://schemas.openxmlformats.org/drawingml/2006/main">
              <a:ext uri="{FF2B5EF4-FFF2-40B4-BE49-F238E27FC236}">
                <a16:creationId xmlns:a16="http://schemas.microsoft.com/office/drawing/2014/main" id="{76BB8908-D8B1-4CA8-B692-9951D286CF91}"/>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Une clé identifie la ligne à retrouver</a:t>
            </a:r>
          </a:p>
        </p:txBody>
      </p:sp>
      <p:sp>
        <p:nvSpPr>
          <p:cNvPr id="5" name="RECHERCHEV cherche dans la première colonne d">
            <a:extLst xmlns:a="http://schemas.openxmlformats.org/drawingml/2006/main">
              <a:ext uri="{FF2B5EF4-FFF2-40B4-BE49-F238E27FC236}">
                <a16:creationId xmlns:a16="http://schemas.microsoft.com/office/drawing/2014/main" id="{730A3168-B5B6-479F-A834-6B0983E9DFF1}"/>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RECHERCHEV cherche dans la première colonne de la plage.</a:t>
            </a:r>
          </a:p>
        </p:txBody>
      </p:sp>
      <p:sp>
        <p:nvSpPr>
          <p:cNvPr id="6" name="Le numéro de colonne indique l’information à ">
            <a:extLst xmlns:a="http://schemas.openxmlformats.org/drawingml/2006/main">
              <a:ext uri="{FF2B5EF4-FFF2-40B4-BE49-F238E27FC236}">
                <a16:creationId xmlns:a16="http://schemas.microsoft.com/office/drawing/2014/main" id="{D40472CA-E995-49CA-A145-F72154E1858D}"/>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numéro de colonne indique l’information à renvoyer.</a:t>
            </a:r>
          </a:p>
        </p:txBody>
      </p:sp>
      <p:sp>
        <p:nvSpPr>
          <p:cNvPr id="7" name="FAUX demande une correspondance exacte.">
            <a:extLst xmlns:a="http://schemas.openxmlformats.org/drawingml/2006/main">
              <a:ext uri="{FF2B5EF4-FFF2-40B4-BE49-F238E27FC236}">
                <a16:creationId xmlns:a16="http://schemas.microsoft.com/office/drawing/2014/main" id="{12F777FA-61E6-444E-AFD2-929716B9740C}"/>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FAUX demande une correspondance exacte.</a:t>
            </a:r>
          </a:p>
        </p:txBody>
      </p:sp>
      <p:sp>
        <p:nvSpPr>
          <p:cNvPr id="8" name="N13 • Ventes et Tarifs • Explication">
            <a:extLst xmlns:a="http://schemas.openxmlformats.org/drawingml/2006/main">
              <a:ext uri="{FF2B5EF4-FFF2-40B4-BE49-F238E27FC236}">
                <a16:creationId xmlns:a16="http://schemas.microsoft.com/office/drawing/2014/main" id="{554AB2AA-BFA6-406F-AB51-E73E8C14290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N13 • Ventes et Tarifs • Explication</a:t>
            </a:r>
          </a:p>
        </p:txBody>
      </p:sp>
      <p:sp>
        <p:nvSpPr>
          <p:cNvPr id="9" name="069 / 100">
            <a:extLst xmlns:a="http://schemas.openxmlformats.org/drawingml/2006/main">
              <a:ext uri="{FF2B5EF4-FFF2-40B4-BE49-F238E27FC236}">
                <a16:creationId xmlns:a16="http://schemas.microsoft.com/office/drawing/2014/main" id="{4EA9DD60-546F-44F4-A6FB-34967799061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069 / 100</a:t>
            </a:r>
          </a:p>
        </p:txBody>
      </p:sp>
    </p:spTree>
    <p:extLst>
      <p:ext uri="{BB962C8B-B14F-4D97-AF65-F5344CB8AC3E}">
        <p14:creationId xmlns:p14="http://schemas.microsoft.com/office/powerpoint/2010/main" val="307140033"/>
      </p:ext>
    </p:extLst>
  </p:cSld>
</p:sld>
</file>

<file path=ppt/slides/slide7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3 · EXEMPLE EXPLIQUÉ">
            <a:extLst xmlns:a="http://schemas.openxmlformats.org/drawingml/2006/main">
              <a:ext uri="{FF2B5EF4-FFF2-40B4-BE49-F238E27FC236}">
                <a16:creationId xmlns:a16="http://schemas.microsoft.com/office/drawing/2014/main" id="{0025E542-F0A2-481E-AB27-67AF303E2835}"/>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N13 · EXEMPLE EXPLIQUÉ</a:t>
            </a:r>
          </a:p>
        </p:txBody>
      </p:sp>
      <p:sp>
        <p:nvSpPr>
          <p:cNvPr id="2" name="Le catalogue de référence">
            <a:extLst xmlns:a="http://schemas.openxmlformats.org/drawingml/2006/main">
              <a:ext uri="{FF2B5EF4-FFF2-40B4-BE49-F238E27FC236}">
                <a16:creationId xmlns:a16="http://schemas.microsoft.com/office/drawing/2014/main" id="{E07373A2-85B8-40D6-BF14-70F112931DC6}"/>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catalogue de référence</a:t>
            </a:r>
          </a:p>
        </p:txBody>
      </p:sp>
      <p:graphicFrame>
        <p:nvGraphicFramePr>
          <p:cNvPr id="9" name=""/>
          <p:cNvGraphicFramePr/>
          <p:nvPr/>
        </p:nvGraphicFramePr>
        <p:xfrm>
          <a:off xmlns:a="http://schemas.openxmlformats.org/drawingml/2006/main" x="609600" y="2114550"/>
          <a:ext xmlns:a="http://schemas.openxmlformats.org/drawingml/2006/main" cx="10972800" cy="3295650"/>
        </p:xfrm>
        <a:graphic xmlns:a="http://schemas.openxmlformats.org/drawingml/2006/main">
          <a:graphicData uri="http://schemas.openxmlformats.org/drawingml/2006/table">
            <a:tbl>
              <a:tblPr/>
              <a:tblGrid>
                <a:gridCol w="3657600"/>
                <a:gridCol w="3657600"/>
                <a:gridCol w="3657600"/>
              </a:tblGrid>
              <a:tr h="659130">
                <a:tc>
                  <a:txBody>
                    <a:bodyPr wrap="square" lIns="152400" tIns="76200" rIns="152400" bIns="76200">
                      <a:noAutofit/>
                    </a:bodyPr>
                    <a:lstStyle/>
                    <a:p>
                      <a:pPr algn="l"/>
                      <a:r>
                        <a:rPr sz="1875" b="1">
                          <a:solidFill>
                            <a:srgbClr val="FFFFFF"/>
                          </a:solidFill>
                          <a:latin typeface="DejaVu Sans"/>
                          <a:ea typeface="DejaVu Sans"/>
                          <a:cs typeface="DejaVu Sans"/>
                        </a:rPr>
                        <a:t>Produit</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Tarif MAD</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Colonne renvoyée</a:t>
                      </a:r>
                    </a:p>
                  </a:txBody>
                  <a:tcPr marL="91440" marR="91440" marT="45720" marB="45720" anchor="ctr">
                    <a:solidFill>
                      <a:srgbClr val="8F541C"/>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Cahier</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Stylo</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a:t>
                      </a:r>
                    </a:p>
                  </a:txBody>
                  <a:tcPr marL="91440" marR="91440" marT="45720" marB="45720" anchor="ctr">
                    <a:solidFill>
                      <a:srgbClr val="F0F4EE"/>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Eau</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a:t>
                      </a:r>
                    </a:p>
                  </a:txBody>
                  <a:tcPr marL="91440" marR="91440" marT="45720" marB="45720" anchor="ctr">
                    <a:solidFill>
                      <a:srgbClr val="FFFFFF"/>
                    </a:solidFill>
                  </a:tcPr>
                </a:tc>
              </a:tr>
              <a:tr h="659130">
                <a:tc>
                  <a:txBody>
                    <a:bodyPr wrap="square" lIns="152400" tIns="76200" rIns="152400" bIns="76200">
                      <a:noAutofit/>
                    </a:bodyPr>
                    <a:lstStyle/>
                    <a:p>
                      <a:pPr algn="l"/>
                      <a:r>
                        <a:rPr sz="1950" b="0">
                          <a:solidFill>
                            <a:srgbClr val="16392F"/>
                          </a:solidFill>
                          <a:latin typeface="DejaVu Sans"/>
                          <a:ea typeface="DejaVu Sans"/>
                          <a:cs typeface="DejaVu Sans"/>
                        </a:rPr>
                        <a:t>Jus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8</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a:t>
                      </a:r>
                    </a:p>
                  </a:txBody>
                  <a:tcPr marL="91440" marR="91440" marT="45720" marB="45720" anchor="ctr">
                    <a:solidFill>
                      <a:srgbClr val="F0F4EE"/>
                    </a:solidFill>
                  </a:tcPr>
                </a:tc>
              </a:tr>
            </a:tbl>
          </a:graphicData>
        </a:graphic>
      </p:graphicFrame>
      <p:sp>
        <p:nvSpPr>
          <p:cNvPr id="4" name="Le catalogue occupe Tarifs!A7:B10. Le produit">
            <a:extLst xmlns:a="http://schemas.openxmlformats.org/drawingml/2006/main">
              <a:ext uri="{FF2B5EF4-FFF2-40B4-BE49-F238E27FC236}">
                <a16:creationId xmlns:a16="http://schemas.microsoft.com/office/drawing/2014/main" id="{74453E2B-AC82-4905-AE27-6F8E8A960BF4}"/>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 catalogue occupe Tarifs!A7:B10. Le produit recherché se trouve dans Ventes!B7.</a:t>
            </a:r>
          </a:p>
        </p:txBody>
      </p:sp>
      <p:sp>
        <p:nvSpPr>
          <p:cNvPr id="5" name="N13 • Ventes et Tarifs • Exemple">
            <a:extLst xmlns:a="http://schemas.openxmlformats.org/drawingml/2006/main">
              <a:ext uri="{FF2B5EF4-FFF2-40B4-BE49-F238E27FC236}">
                <a16:creationId xmlns:a16="http://schemas.microsoft.com/office/drawing/2014/main" id="{4D26B7CF-1878-426C-93AE-3D95E9F304BB}"/>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N13 • Ventes et Tarifs • Exemple</a:t>
            </a:r>
          </a:p>
        </p:txBody>
      </p:sp>
      <p:sp>
        <p:nvSpPr>
          <p:cNvPr id="6" name="070 / 100">
            <a:extLst xmlns:a="http://schemas.openxmlformats.org/drawingml/2006/main">
              <a:ext uri="{FF2B5EF4-FFF2-40B4-BE49-F238E27FC236}">
                <a16:creationId xmlns:a16="http://schemas.microsoft.com/office/drawing/2014/main" id="{344BEB7D-C05F-41A3-A05A-599CF0ED130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070 / 100</a:t>
            </a:r>
          </a:p>
        </p:txBody>
      </p:sp>
    </p:spTree>
    <p:extLst>
      <p:ext uri="{BB962C8B-B14F-4D97-AF65-F5344CB8AC3E}">
        <p14:creationId xmlns:p14="http://schemas.microsoft.com/office/powerpoint/2010/main" val="572272113"/>
      </p:ext>
    </p:extLst>
  </p:cSld>
</p:sld>
</file>

<file path=ppt/slides/slide7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3 · LA RECHERCHE EXACTE AVEC RECHERCHEV">
            <a:extLst xmlns:a="http://schemas.openxmlformats.org/drawingml/2006/main">
              <a:ext uri="{FF2B5EF4-FFF2-40B4-BE49-F238E27FC236}">
                <a16:creationId xmlns:a16="http://schemas.microsoft.com/office/drawing/2014/main" id="{94776597-F3EB-4BB3-98F2-399964CA107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N13 · LA RECHERCHE EXACTE AVEC RECHERCHEV</a:t>
            </a:r>
          </a:p>
        </p:txBody>
      </p:sp>
      <p:sp>
        <p:nvSpPr>
          <p:cNvPr id="2" name="La démonstration dans Excel">
            <a:extLst xmlns:a="http://schemas.openxmlformats.org/drawingml/2006/main">
              <a:ext uri="{FF2B5EF4-FFF2-40B4-BE49-F238E27FC236}">
                <a16:creationId xmlns:a16="http://schemas.microsoft.com/office/drawing/2014/main" id="{55FD9684-7A61-4774-8406-6EEEA296854C}"/>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7552BCBE-5A8C-4A1C-B95E-449D7B52680E}"/>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En H7, saisir la recherche de B7 dans le cata">
            <a:extLst xmlns:a="http://schemas.openxmlformats.org/drawingml/2006/main">
              <a:ext uri="{FF2B5EF4-FFF2-40B4-BE49-F238E27FC236}">
                <a16:creationId xmlns:a16="http://schemas.microsoft.com/office/drawing/2014/main" id="{F9E2D955-5B21-4249-AC86-26CE171387C0}"/>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H7, saisir la recherche de B7 dans le catalogue fixé.</a:t>
            </a:r>
          </a:p>
        </p:txBody>
      </p:sp>
      <p:sp>
        <p:nvSpPr>
          <p:cNvPr id="5" name="02">
            <a:extLst xmlns:a="http://schemas.openxmlformats.org/drawingml/2006/main">
              <a:ext uri="{FF2B5EF4-FFF2-40B4-BE49-F238E27FC236}">
                <a16:creationId xmlns:a16="http://schemas.microsoft.com/office/drawing/2014/main" id="{3FA9F2FC-8F55-43B2-B4FC-87EFEAFF67F3}"/>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Recopier jusqu’à H30.">
            <a:extLst xmlns:a="http://schemas.openxmlformats.org/drawingml/2006/main">
              <a:ext uri="{FF2B5EF4-FFF2-40B4-BE49-F238E27FC236}">
                <a16:creationId xmlns:a16="http://schemas.microsoft.com/office/drawing/2014/main" id="{42E6CCD1-3EC0-4143-96D4-32AFCC43D185}"/>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Recopier jusqu’à H30.</a:t>
            </a:r>
          </a:p>
        </p:txBody>
      </p:sp>
      <p:sp>
        <p:nvSpPr>
          <p:cNvPr id="7" name="03">
            <a:extLst xmlns:a="http://schemas.openxmlformats.org/drawingml/2006/main">
              <a:ext uri="{FF2B5EF4-FFF2-40B4-BE49-F238E27FC236}">
                <a16:creationId xmlns:a16="http://schemas.microsoft.com/office/drawing/2014/main" id="{6516D79B-DFCF-4F6F-A79D-F817C3B7A140}"/>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Tester un produit absent dans une cellule lib">
            <a:extLst xmlns:a="http://schemas.openxmlformats.org/drawingml/2006/main">
              <a:ext uri="{FF2B5EF4-FFF2-40B4-BE49-F238E27FC236}">
                <a16:creationId xmlns:a16="http://schemas.microsoft.com/office/drawing/2014/main" id="{62D35D78-6076-4B65-B86D-8A61A2ADBDD3}"/>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Tester un produit absent dans une cellule libre, puis effacer le test.</a:t>
            </a:r>
          </a:p>
        </p:txBody>
      </p:sp>
      <p:sp>
        <p:nvSpPr>
          <p:cNvPr id="9" name="À SAISIR OU À VÉRIFIER">
            <a:extLst xmlns:a="http://schemas.openxmlformats.org/drawingml/2006/main">
              <a:ext uri="{FF2B5EF4-FFF2-40B4-BE49-F238E27FC236}">
                <a16:creationId xmlns:a16="http://schemas.microsoft.com/office/drawing/2014/main" id="{7BDDBF60-89D8-4818-8D61-53A4AC7D44CF}"/>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SAISIR OU À VÉRIFIER</a:t>
            </a:r>
          </a:p>
        </p:txBody>
      </p:sp>
      <p:sp>
        <p:nvSpPr>
          <p:cNvPr id="10" name="=RECHERCHEV(B7;&#10;Tarifs!$A$7:$B$10;2;FAUX)">
            <a:extLst xmlns:a="http://schemas.openxmlformats.org/drawingml/2006/main">
              <a:ext uri="{FF2B5EF4-FFF2-40B4-BE49-F238E27FC236}">
                <a16:creationId xmlns:a16="http://schemas.microsoft.com/office/drawing/2014/main" id="{C8D6ECFD-F937-4D9C-A307-4E11BC94A804}"/>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8F541C"/>
                </a:solidFill>
                <a:latin typeface="DejaVu Sans Mono"/>
                <a:ea typeface="DejaVu Sans Mono"/>
                <a:cs typeface="DejaVu Sans Mono"/>
              </a:defRPr>
            </a:pPr>
            <a:r>
              <a:rPr sz="1875" b="1">
                <a:solidFill>
                  <a:srgbClr val="8F541C"/>
                </a:solidFill>
                <a:latin typeface="DejaVu Sans Mono"/>
                <a:ea typeface="DejaVu Sans Mono"/>
                <a:cs typeface="DejaVu Sans Mono"/>
              </a:rPr>
              <a:t>=RECHERCHEV(B7;</a:t>
            </a:r>
          </a:p>
          <a:p xmlns:a="http://schemas.openxmlformats.org/drawingml/2006/main">
            <a:pPr algn="l">
              <a:defRPr sz="1875" b="1">
                <a:solidFill>
                  <a:srgbClr val="8F541C"/>
                </a:solidFill>
                <a:latin typeface="DejaVu Sans Mono"/>
                <a:ea typeface="DejaVu Sans Mono"/>
                <a:cs typeface="DejaVu Sans Mono"/>
              </a:defRPr>
            </a:pPr>
            <a:r>
              <a:rPr sz="1875" b="1">
                <a:solidFill>
                  <a:srgbClr val="8F541C"/>
                </a:solidFill>
                <a:latin typeface="DejaVu Sans Mono"/>
                <a:ea typeface="DejaVu Sans Mono"/>
                <a:cs typeface="DejaVu Sans Mono"/>
              </a:rPr>
              <a:t>Tarifs!$A$7:$B$10;2;FAUX)</a:t>
            </a:r>
          </a:p>
        </p:txBody>
      </p:sp>
      <p:sp>
        <p:nvSpPr>
          <p:cNvPr id="11" name="Feuille : Ventes et Tarifs">
            <a:extLst xmlns:a="http://schemas.openxmlformats.org/drawingml/2006/main">
              <a:ext uri="{FF2B5EF4-FFF2-40B4-BE49-F238E27FC236}">
                <a16:creationId xmlns:a16="http://schemas.microsoft.com/office/drawing/2014/main" id="{0FF9B6E7-52F2-4EBF-A10E-C5E5D365321A}"/>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Ventes et Tarifs</a:t>
            </a:r>
          </a:p>
        </p:txBody>
      </p:sp>
      <p:sp>
        <p:nvSpPr>
          <p:cNvPr id="12" name="N13 • Ventes et Tarifs • Démonstration">
            <a:extLst xmlns:a="http://schemas.openxmlformats.org/drawingml/2006/main">
              <a:ext uri="{FF2B5EF4-FFF2-40B4-BE49-F238E27FC236}">
                <a16:creationId xmlns:a16="http://schemas.microsoft.com/office/drawing/2014/main" id="{B1DEA1E4-8F52-4C15-BD62-5A8941BE1A1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N13 • Ventes et Tarifs • Démonstration</a:t>
            </a:r>
          </a:p>
        </p:txBody>
      </p:sp>
      <p:sp>
        <p:nvSpPr>
          <p:cNvPr id="13" name="071 / 100">
            <a:extLst xmlns:a="http://schemas.openxmlformats.org/drawingml/2006/main">
              <a:ext uri="{FF2B5EF4-FFF2-40B4-BE49-F238E27FC236}">
                <a16:creationId xmlns:a16="http://schemas.microsoft.com/office/drawing/2014/main" id="{8DEDD403-FBFA-4D17-8BA8-314F6124597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071 / 100</a:t>
            </a:r>
          </a:p>
        </p:txBody>
      </p:sp>
    </p:spTree>
    <p:extLst>
      <p:ext uri="{BB962C8B-B14F-4D97-AF65-F5344CB8AC3E}">
        <p14:creationId xmlns:p14="http://schemas.microsoft.com/office/powerpoint/2010/main" val="145440881"/>
      </p:ext>
    </p:extLst>
  </p:cSld>
</p:sld>
</file>

<file path=ppt/slides/slide7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3 · TRAVAIL INDIVIDUEL · 9 MINUTES">
            <a:extLst xmlns:a="http://schemas.openxmlformats.org/drawingml/2006/main">
              <a:ext uri="{FF2B5EF4-FFF2-40B4-BE49-F238E27FC236}">
                <a16:creationId xmlns:a16="http://schemas.microsoft.com/office/drawing/2014/main" id="{4678342F-9896-4E33-AD82-43134D20E5B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N13 · TRAVAIL INDIVIDUEL · 9 MINUTES</a:t>
            </a:r>
          </a:p>
        </p:txBody>
      </p:sp>
      <p:sp>
        <p:nvSpPr>
          <p:cNvPr id="2" name="La manipulation à réaliser">
            <a:extLst xmlns:a="http://schemas.openxmlformats.org/drawingml/2006/main">
              <a:ext uri="{FF2B5EF4-FFF2-40B4-BE49-F238E27FC236}">
                <a16:creationId xmlns:a16="http://schemas.microsoft.com/office/drawing/2014/main" id="{F386C5B7-ECA3-4AF7-828F-FB872D85E57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0960C088-7EF2-4DD2-B251-C45CF02CCC5A}"/>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ompléter H7:H30.">
            <a:extLst xmlns:a="http://schemas.openxmlformats.org/drawingml/2006/main">
              <a:ext uri="{FF2B5EF4-FFF2-40B4-BE49-F238E27FC236}">
                <a16:creationId xmlns:a16="http://schemas.microsoft.com/office/drawing/2014/main" id="{AB04234C-189D-4082-9375-CDF0454A0A06}"/>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H7:H30.</a:t>
            </a:r>
          </a:p>
        </p:txBody>
      </p:sp>
      <p:sp>
        <p:nvSpPr>
          <p:cNvPr id="5" name="02">
            <a:extLst xmlns:a="http://schemas.openxmlformats.org/drawingml/2006/main">
              <a:ext uri="{FF2B5EF4-FFF2-40B4-BE49-F238E27FC236}">
                <a16:creationId xmlns:a16="http://schemas.microsoft.com/office/drawing/2014/main" id="{28076ABE-3EB8-4F92-8862-A90474388F78}"/>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Vérifier les tarifs de Cahier et de Jus.">
            <a:extLst xmlns:a="http://schemas.openxmlformats.org/drawingml/2006/main">
              <a:ext uri="{FF2B5EF4-FFF2-40B4-BE49-F238E27FC236}">
                <a16:creationId xmlns:a16="http://schemas.microsoft.com/office/drawing/2014/main" id="{0AAD3C1B-8C64-442C-8405-1B22792DFF1B}"/>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Vérifier les tarifs de Cahier et de Jus.</a:t>
            </a:r>
          </a:p>
        </p:txBody>
      </p:sp>
      <p:sp>
        <p:nvSpPr>
          <p:cNvPr id="7" name="03">
            <a:extLst xmlns:a="http://schemas.openxmlformats.org/drawingml/2006/main">
              <a:ext uri="{FF2B5EF4-FFF2-40B4-BE49-F238E27FC236}">
                <a16:creationId xmlns:a16="http://schemas.microsoft.com/office/drawing/2014/main" id="{6EC318D7-495A-4C33-ACDD-AEC5C16D3E86}"/>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Remplacer provisoirement le tarif de Jus par ">
            <a:extLst xmlns:a="http://schemas.openxmlformats.org/drawingml/2006/main">
              <a:ext uri="{FF2B5EF4-FFF2-40B4-BE49-F238E27FC236}">
                <a16:creationId xmlns:a16="http://schemas.microsoft.com/office/drawing/2014/main" id="{70FF81BE-8F29-4562-9263-596F29E498C8}"/>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Remplacer provisoirement le tarif de Jus par 9, observer H et rétablir 8.</a:t>
            </a:r>
          </a:p>
        </p:txBody>
      </p:sp>
      <p:sp>
        <p:nvSpPr>
          <p:cNvPr id="9" name="PRODUCTION ATTENDUE">
            <a:extLst xmlns:a="http://schemas.openxmlformats.org/drawingml/2006/main">
              <a:ext uri="{FF2B5EF4-FFF2-40B4-BE49-F238E27FC236}">
                <a16:creationId xmlns:a16="http://schemas.microsoft.com/office/drawing/2014/main" id="{04F68026-65E7-4F39-AB36-7DC71044705E}"/>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Des tarifs retrouvés et une distinction entre">
            <a:extLst xmlns:a="http://schemas.openxmlformats.org/drawingml/2006/main">
              <a:ext uri="{FF2B5EF4-FFF2-40B4-BE49-F238E27FC236}">
                <a16:creationId xmlns:a16="http://schemas.microsoft.com/office/drawing/2014/main" id="{319415F5-C49B-466A-825F-A8A64A828587}"/>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Des tarifs retrouvés et une distinction entre prix historique et catalogue actuel.</a:t>
            </a:r>
          </a:p>
        </p:txBody>
      </p:sp>
      <p:sp>
        <p:nvSpPr>
          <p:cNvPr id="11" name="N13 • Ventes et Tarifs • Manipulation">
            <a:extLst xmlns:a="http://schemas.openxmlformats.org/drawingml/2006/main">
              <a:ext uri="{FF2B5EF4-FFF2-40B4-BE49-F238E27FC236}">
                <a16:creationId xmlns:a16="http://schemas.microsoft.com/office/drawing/2014/main" id="{2F44A8EC-1B58-426F-9188-DC944FC7EAAB}"/>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N13 • Ventes et Tarifs • Manipulation</a:t>
            </a:r>
          </a:p>
        </p:txBody>
      </p:sp>
      <p:sp>
        <p:nvSpPr>
          <p:cNvPr id="12" name="072 / 100">
            <a:extLst xmlns:a="http://schemas.openxmlformats.org/drawingml/2006/main">
              <a:ext uri="{FF2B5EF4-FFF2-40B4-BE49-F238E27FC236}">
                <a16:creationId xmlns:a16="http://schemas.microsoft.com/office/drawing/2014/main" id="{99EC761B-E0A8-4A81-BED2-FFE2B4AD375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072 / 100</a:t>
            </a:r>
          </a:p>
        </p:txBody>
      </p:sp>
    </p:spTree>
    <p:extLst>
      <p:ext uri="{BB962C8B-B14F-4D97-AF65-F5344CB8AC3E}">
        <p14:creationId xmlns:p14="http://schemas.microsoft.com/office/powerpoint/2010/main" val="589095699"/>
      </p:ext>
    </p:extLst>
  </p:cSld>
</p:sld>
</file>

<file path=ppt/slides/slide7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3 · CORRECTION ET CONSOLIDATION">
            <a:extLst xmlns:a="http://schemas.openxmlformats.org/drawingml/2006/main">
              <a:ext uri="{FF2B5EF4-FFF2-40B4-BE49-F238E27FC236}">
                <a16:creationId xmlns:a16="http://schemas.microsoft.com/office/drawing/2014/main" id="{7B197C37-B01A-481D-BD15-7608011DAB3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N13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A7D09B0C-5050-4560-B5EF-E169AE6013A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Cahier</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18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Jus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8 MAD dans le catalogue initial</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Produit absent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#N/A : aucune correspondance</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Tarif de Jus à 9</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H suit le catalogue, E garde le prix historique</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6B9A442C-5597-4205-A735-4A6EA44CDF86}"/>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Une clé absente demande une vérification. Ell">
            <a:extLst xmlns:a="http://schemas.openxmlformats.org/drawingml/2006/main">
              <a:ext uri="{FF2B5EF4-FFF2-40B4-BE49-F238E27FC236}">
                <a16:creationId xmlns:a16="http://schemas.microsoft.com/office/drawing/2014/main" id="{03B4F488-F52D-4593-8BC8-ABA2921C3254}"/>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clé absente demande une vérification. Elle ne signifie pas un prix nul.</a:t>
            </a:r>
          </a:p>
        </p:txBody>
      </p:sp>
      <p:sp>
        <p:nvSpPr>
          <p:cNvPr id="6" name="N13 • Ventes et Tarifs • Correction">
            <a:extLst xmlns:a="http://schemas.openxmlformats.org/drawingml/2006/main">
              <a:ext uri="{FF2B5EF4-FFF2-40B4-BE49-F238E27FC236}">
                <a16:creationId xmlns:a16="http://schemas.microsoft.com/office/drawing/2014/main" id="{ADBBF577-E465-45AE-8C4F-EB424220778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N13 • Ventes et Tarifs • Correction</a:t>
            </a:r>
          </a:p>
        </p:txBody>
      </p:sp>
      <p:sp>
        <p:nvSpPr>
          <p:cNvPr id="7" name="073 / 100">
            <a:extLst xmlns:a="http://schemas.openxmlformats.org/drawingml/2006/main">
              <a:ext uri="{FF2B5EF4-FFF2-40B4-BE49-F238E27FC236}">
                <a16:creationId xmlns:a16="http://schemas.microsoft.com/office/drawing/2014/main" id="{AD21D43A-9536-4222-99CC-ADFB7BEE5A1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073 / 100</a:t>
            </a:r>
          </a:p>
        </p:txBody>
      </p:sp>
    </p:spTree>
    <p:extLst>
      <p:ext uri="{BB962C8B-B14F-4D97-AF65-F5344CB8AC3E}">
        <p14:creationId xmlns:p14="http://schemas.microsoft.com/office/powerpoint/2010/main" val="538934551"/>
      </p:ext>
    </p:extLst>
  </p:cSld>
</p:sld>
</file>

<file path=ppt/slides/slide7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4 · L’IDÉE ESSENTIELLE">
            <a:extLst xmlns:a="http://schemas.openxmlformats.org/drawingml/2006/main">
              <a:ext uri="{FF2B5EF4-FFF2-40B4-BE49-F238E27FC236}">
                <a16:creationId xmlns:a16="http://schemas.microsoft.com/office/drawing/2014/main" id="{B06BF7D5-A12C-41FF-93AE-2CFDD480FB0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N14 · L’IDÉE ESSENTIELLE</a:t>
            </a:r>
          </a:p>
        </p:txBody>
      </p:sp>
      <p:sp>
        <p:nvSpPr>
          <p:cNvPr id="2" name="Les graphiques">
            <a:extLst xmlns:a="http://schemas.openxmlformats.org/drawingml/2006/main">
              <a:ext uri="{FF2B5EF4-FFF2-40B4-BE49-F238E27FC236}">
                <a16:creationId xmlns:a16="http://schemas.microsoft.com/office/drawing/2014/main" id="{B5DC27CF-3632-4795-B154-D7BCF9A89F5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graphiques</a:t>
            </a:r>
          </a:p>
        </p:txBody>
      </p:sp>
      <p:sp>
        <p:nvSpPr>
          <p:cNvPr id="3" name="Un graphique représente visuellement des donn">
            <a:extLst xmlns:a="http://schemas.openxmlformats.org/drawingml/2006/main">
              <a:ext uri="{FF2B5EF4-FFF2-40B4-BE49-F238E27FC236}">
                <a16:creationId xmlns:a16="http://schemas.microsoft.com/office/drawing/2014/main" id="{66C4DD3B-2168-480D-8E27-1D9CE99AFBD4}"/>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 graphique représente visuellement des données. Son type dépend de la comparaison à montrer.</a:t>
            </a:r>
          </a:p>
        </p:txBody>
      </p:sp>
      <p:sp>
        <p:nvSpPr>
          <p:cNvPr id="4" name="Catégories : colonnes&#10;Évolution : courbe">
            <a:extLst xmlns:a="http://schemas.openxmlformats.org/drawingml/2006/main">
              <a:ext uri="{FF2B5EF4-FFF2-40B4-BE49-F238E27FC236}">
                <a16:creationId xmlns:a16="http://schemas.microsoft.com/office/drawing/2014/main" id="{D6364BDA-116B-4B6E-B52B-3739A54E9F52}"/>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Catégories : colonnes</a:t>
            </a:r>
          </a:p>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Évolution : courbe</a:t>
            </a:r>
          </a:p>
        </p:txBody>
      </p:sp>
      <p:sp>
        <p:nvSpPr>
          <p:cNvPr id="5" name="Le titre et l’unité donnent le contexte.">
            <a:extLst xmlns:a="http://schemas.openxmlformats.org/drawingml/2006/main">
              <a:ext uri="{FF2B5EF4-FFF2-40B4-BE49-F238E27FC236}">
                <a16:creationId xmlns:a16="http://schemas.microsoft.com/office/drawing/2014/main" id="{883A6E95-798D-496A-AB25-CED8FD2B3E37}"/>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titre et l’unité donnent le contexte.</a:t>
            </a:r>
          </a:p>
        </p:txBody>
      </p:sp>
      <p:sp>
        <p:nvSpPr>
          <p:cNvPr id="6" name="Une ligne Total ne constitue pas une catégori">
            <a:extLst xmlns:a="http://schemas.openxmlformats.org/drawingml/2006/main">
              <a:ext uri="{FF2B5EF4-FFF2-40B4-BE49-F238E27FC236}">
                <a16:creationId xmlns:a16="http://schemas.microsoft.com/office/drawing/2014/main" id="{97686612-D635-4AF6-A4ED-5D654E442179}"/>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Une ligne Total ne constitue pas une catégorie supplémentaire.</a:t>
            </a:r>
          </a:p>
        </p:txBody>
      </p:sp>
      <p:sp>
        <p:nvSpPr>
          <p:cNvPr id="7" name="Un graphique décrit des données, sans prouver">
            <a:extLst xmlns:a="http://schemas.openxmlformats.org/drawingml/2006/main">
              <a:ext uri="{FF2B5EF4-FFF2-40B4-BE49-F238E27FC236}">
                <a16:creationId xmlns:a16="http://schemas.microsoft.com/office/drawing/2014/main" id="{4F317534-67B3-4243-8412-F2DCC0448064}"/>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graphique décrit des données, sans prouver leur cause.</a:t>
            </a:r>
          </a:p>
        </p:txBody>
      </p:sp>
      <p:sp>
        <p:nvSpPr>
          <p:cNvPr id="8" name="N14 • Synthese et Prix • Explication">
            <a:extLst xmlns:a="http://schemas.openxmlformats.org/drawingml/2006/main">
              <a:ext uri="{FF2B5EF4-FFF2-40B4-BE49-F238E27FC236}">
                <a16:creationId xmlns:a16="http://schemas.microsoft.com/office/drawing/2014/main" id="{96520651-833F-44EE-B924-75DA1844AC32}"/>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N14 • Synthese et Prix • Explication</a:t>
            </a:r>
          </a:p>
        </p:txBody>
      </p:sp>
      <p:sp>
        <p:nvSpPr>
          <p:cNvPr id="9" name="074 / 100">
            <a:extLst xmlns:a="http://schemas.openxmlformats.org/drawingml/2006/main">
              <a:ext uri="{FF2B5EF4-FFF2-40B4-BE49-F238E27FC236}">
                <a16:creationId xmlns:a16="http://schemas.microsoft.com/office/drawing/2014/main" id="{0E9104B3-EEA6-4D2F-8674-0B50C2FC368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074 / 100</a:t>
            </a:r>
          </a:p>
        </p:txBody>
      </p:sp>
    </p:spTree>
    <p:extLst>
      <p:ext uri="{BB962C8B-B14F-4D97-AF65-F5344CB8AC3E}">
        <p14:creationId xmlns:p14="http://schemas.microsoft.com/office/powerpoint/2010/main" val="459080496"/>
      </p:ext>
    </p:extLst>
  </p:cSld>
</p:sld>
</file>

<file path=ppt/slides/slide7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4 · EXEMPLE EXPLIQUÉ">
            <a:extLst xmlns:a="http://schemas.openxmlformats.org/drawingml/2006/main">
              <a:ext uri="{FF2B5EF4-FFF2-40B4-BE49-F238E27FC236}">
                <a16:creationId xmlns:a16="http://schemas.microsoft.com/office/drawing/2014/main" id="{1527A5DF-F03B-4449-9893-5FD7EBB42E7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N14 · EXEMPLE EXPLIQUÉ</a:t>
            </a:r>
          </a:p>
        </p:txBody>
      </p:sp>
      <p:sp>
        <p:nvSpPr>
          <p:cNvPr id="2" name="Chiffre d’affaires par catégorie · MAD">
            <a:extLst xmlns:a="http://schemas.openxmlformats.org/drawingml/2006/main">
              <a:ext uri="{FF2B5EF4-FFF2-40B4-BE49-F238E27FC236}">
                <a16:creationId xmlns:a16="http://schemas.microsoft.com/office/drawing/2014/main" id="{AA4AF42D-8886-413B-85C2-2812BDC725BA}"/>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Chiffre d’affaires par catégorie · MAD</a:t>
            </a:r>
          </a:p>
        </p:txBody>
      </p:sp>
      <p:graphicFrame>
        <p:nvGraphicFramePr>
          <p:cNvPr id="12" name="Chart"/>
          <p:cNvGraphicFramePr/>
          <p:nvPr/>
        </p:nvGraphicFramePr>
        <p:xfrm>
          <a:off xmlns:a="http://schemas.openxmlformats.org/drawingml/2006/main" x="857250" y="2028825"/>
          <a:ext xmlns:a="http://schemas.openxmlformats.org/drawingml/2006/main" cx="7381875" cy="3552825"/>
        </p:xfrm>
        <a:graphic xmlns:a="http://schemas.openxmlformats.org/drawingml/2006/main">
          <a:graphicData uri="http://schemas.openxmlformats.org/drawingml/2006/chart">
            <c:chart xmlns:r="http://schemas.openxmlformats.org/officeDocument/2006/relationships" xmlns:c="http://schemas.openxmlformats.org/drawingml/2006/chart" r:id="R429f2915a2e345b1"/>
          </a:graphicData>
        </a:graphic>
      </p:graphicFrame>
      <p:sp>
        <p:nvSpPr>
          <p:cNvPr id="4" name="687 MAD">
            <a:extLst xmlns:a="http://schemas.openxmlformats.org/drawingml/2006/main">
              <a:ext uri="{FF2B5EF4-FFF2-40B4-BE49-F238E27FC236}">
                <a16:creationId xmlns:a16="http://schemas.microsoft.com/office/drawing/2014/main" id="{E61430A3-AF12-4A32-8DA5-BF1063242ADC}"/>
              </a:ext>
            </a:extLst>
          </p:cNvPr>
          <p:cNvSpPr>
            <a:spLocks xmlns:a="http://schemas.openxmlformats.org/drawingml/2006/main" noGrp="1"/>
          </p:cNvSpPr>
          <p:nvPr/>
        </p:nvSpPr>
        <p:spPr>
          <a:xfrm xmlns:a="http://schemas.openxmlformats.org/drawingml/2006/main">
            <a:off x="8582025" y="2505075"/>
            <a:ext cx="2857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8F541C"/>
                </a:solidFill>
                <a:latin typeface="DejaVu Sans"/>
                <a:ea typeface="DejaVu Sans"/>
                <a:cs typeface="DejaVu Sans"/>
              </a:defRPr>
            </a:pPr>
            <a:r>
              <a:rPr sz="3450" b="1">
                <a:solidFill>
                  <a:srgbClr val="8F541C"/>
                </a:solidFill>
                <a:latin typeface="DejaVu Sans"/>
                <a:ea typeface="DejaVu Sans"/>
                <a:cs typeface="DejaVu Sans"/>
              </a:rPr>
              <a:t>687 MAD</a:t>
            </a:r>
          </a:p>
        </p:txBody>
      </p:sp>
      <p:sp>
        <p:nvSpPr>
          <p:cNvPr id="5" name="d’écart entre&#10;les catégories">
            <a:extLst xmlns:a="http://schemas.openxmlformats.org/drawingml/2006/main">
              <a:ext uri="{FF2B5EF4-FFF2-40B4-BE49-F238E27FC236}">
                <a16:creationId xmlns:a16="http://schemas.microsoft.com/office/drawing/2014/main" id="{28369F66-81B6-4B5E-A736-6431B94C0F18}"/>
              </a:ext>
            </a:extLst>
          </p:cNvPr>
          <p:cNvSpPr>
            <a:spLocks xmlns:a="http://schemas.openxmlformats.org/drawingml/2006/main" noGrp="1"/>
          </p:cNvSpPr>
          <p:nvPr/>
        </p:nvSpPr>
        <p:spPr>
          <a:xfrm xmlns:a="http://schemas.openxmlformats.org/drawingml/2006/main">
            <a:off x="8582025" y="3371850"/>
            <a:ext cx="280987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16392F"/>
                </a:solidFill>
                <a:latin typeface="DejaVu Sans"/>
                <a:ea typeface="DejaVu Sans"/>
                <a:cs typeface="DejaVu Sans"/>
              </a:defRPr>
            </a:pPr>
            <a:r>
              <a:rPr sz="2175" b="0">
                <a:solidFill>
                  <a:srgbClr val="16392F"/>
                </a:solidFill>
                <a:latin typeface="DejaVu Sans"/>
                <a:ea typeface="DejaVu Sans"/>
                <a:cs typeface="DejaVu Sans"/>
              </a:rPr>
              <a:t>d’écart entre</a:t>
            </a:r>
          </a:p>
          <a:p xmlns:a="http://schemas.openxmlformats.org/drawingml/2006/main">
            <a:pPr algn="l">
              <a:defRPr sz="2175" b="0">
                <a:solidFill>
                  <a:srgbClr val="16392F"/>
                </a:solidFill>
                <a:latin typeface="DejaVu Sans"/>
                <a:ea typeface="DejaVu Sans"/>
                <a:cs typeface="DejaVu Sans"/>
              </a:defRPr>
            </a:pPr>
            <a:r>
              <a:rPr sz="2175" b="0">
                <a:solidFill>
                  <a:srgbClr val="16392F"/>
                </a:solidFill>
                <a:latin typeface="DejaVu Sans"/>
                <a:ea typeface="DejaVu Sans"/>
                <a:cs typeface="DejaVu Sans"/>
              </a:rPr>
              <a:t>les catégories</a:t>
            </a:r>
          </a:p>
        </p:txBody>
      </p:sp>
      <p:sp>
        <p:nvSpPr>
          <p:cNvPr id="6" name="24 transactions&#10;fictives">
            <a:extLst xmlns:a="http://schemas.openxmlformats.org/drawingml/2006/main">
              <a:ext uri="{FF2B5EF4-FFF2-40B4-BE49-F238E27FC236}">
                <a16:creationId xmlns:a16="http://schemas.microsoft.com/office/drawing/2014/main" id="{F9C31D8F-4029-4E34-8007-223882895F0E}"/>
              </a:ext>
            </a:extLst>
          </p:cNvPr>
          <p:cNvSpPr>
            <a:spLocks xmlns:a="http://schemas.openxmlformats.org/drawingml/2006/main" noGrp="1"/>
          </p:cNvSpPr>
          <p:nvPr/>
        </p:nvSpPr>
        <p:spPr>
          <a:xfrm xmlns:a="http://schemas.openxmlformats.org/drawingml/2006/main">
            <a:off x="8582025" y="4562475"/>
            <a:ext cx="28098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56675F"/>
                </a:solidFill>
                <a:latin typeface="DejaVu Sans"/>
                <a:ea typeface="DejaVu Sans"/>
                <a:cs typeface="DejaVu Sans"/>
              </a:defRPr>
            </a:pPr>
            <a:r>
              <a:rPr sz="1725" b="0">
                <a:solidFill>
                  <a:srgbClr val="56675F"/>
                </a:solidFill>
                <a:latin typeface="DejaVu Sans"/>
                <a:ea typeface="DejaVu Sans"/>
                <a:cs typeface="DejaVu Sans"/>
              </a:rPr>
              <a:t>24 transactions</a:t>
            </a:r>
          </a:p>
          <a:p xmlns:a="http://schemas.openxmlformats.org/drawingml/2006/main">
            <a:pPr algn="l">
              <a:defRPr sz="1725" b="0">
                <a:solidFill>
                  <a:srgbClr val="56675F"/>
                </a:solidFill>
                <a:latin typeface="DejaVu Sans"/>
                <a:ea typeface="DejaVu Sans"/>
                <a:cs typeface="DejaVu Sans"/>
              </a:defRPr>
            </a:pPr>
            <a:r>
              <a:rPr sz="1725" b="0">
                <a:solidFill>
                  <a:srgbClr val="56675F"/>
                </a:solidFill>
                <a:latin typeface="DejaVu Sans"/>
                <a:ea typeface="DejaVu Sans"/>
                <a:cs typeface="DejaVu Sans"/>
              </a:rPr>
              <a:t>fictives</a:t>
            </a:r>
          </a:p>
        </p:txBody>
      </p:sp>
      <p:sp>
        <p:nvSpPr>
          <p:cNvPr id="7" name="Papeterie dépasse Boissons de 687 MAD dans ce">
            <a:extLst xmlns:a="http://schemas.openxmlformats.org/drawingml/2006/main">
              <a:ext uri="{FF2B5EF4-FFF2-40B4-BE49-F238E27FC236}">
                <a16:creationId xmlns:a16="http://schemas.microsoft.com/office/drawing/2014/main" id="{CD5302C3-17FB-4B32-9933-A5AB6920CF93}"/>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Papeterie dépasse Boissons de 687 MAD dans ces 24 transactions fictives.</a:t>
            </a:r>
          </a:p>
        </p:txBody>
      </p:sp>
      <p:sp>
        <p:nvSpPr>
          <p:cNvPr id="8" name="N14 • Synthese et Prix • Exemple">
            <a:extLst xmlns:a="http://schemas.openxmlformats.org/drawingml/2006/main">
              <a:ext uri="{FF2B5EF4-FFF2-40B4-BE49-F238E27FC236}">
                <a16:creationId xmlns:a16="http://schemas.microsoft.com/office/drawing/2014/main" id="{1A7D0F4D-D168-4119-9EF1-0DF0B4F7A9E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N14 • Synthese et Prix • Exemple</a:t>
            </a:r>
          </a:p>
        </p:txBody>
      </p:sp>
      <p:sp>
        <p:nvSpPr>
          <p:cNvPr id="9" name="075 / 100">
            <a:extLst xmlns:a="http://schemas.openxmlformats.org/drawingml/2006/main">
              <a:ext uri="{FF2B5EF4-FFF2-40B4-BE49-F238E27FC236}">
                <a16:creationId xmlns:a16="http://schemas.microsoft.com/office/drawing/2014/main" id="{A8422E23-D0F3-4004-B91B-CFF06CA9483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075 / 100</a:t>
            </a:r>
          </a:p>
        </p:txBody>
      </p:sp>
    </p:spTree>
    <p:extLst>
      <p:ext uri="{BB962C8B-B14F-4D97-AF65-F5344CB8AC3E}">
        <p14:creationId xmlns:p14="http://schemas.microsoft.com/office/powerpoint/2010/main" val="1153709310"/>
      </p:ext>
    </p:extLst>
  </p:cSld>
</p:sld>
</file>

<file path=ppt/slides/slide7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4 · LES GRAPHIQUES">
            <a:extLst xmlns:a="http://schemas.openxmlformats.org/drawingml/2006/main">
              <a:ext uri="{FF2B5EF4-FFF2-40B4-BE49-F238E27FC236}">
                <a16:creationId xmlns:a16="http://schemas.microsoft.com/office/drawing/2014/main" id="{086AEA6B-A801-447E-ABEF-347F84E9CD73}"/>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N14 · LES GRAPHIQUES</a:t>
            </a:r>
          </a:p>
        </p:txBody>
      </p:sp>
      <p:sp>
        <p:nvSpPr>
          <p:cNvPr id="2" name="La démonstration dans Excel">
            <a:extLst xmlns:a="http://schemas.openxmlformats.org/drawingml/2006/main">
              <a:ext uri="{FF2B5EF4-FFF2-40B4-BE49-F238E27FC236}">
                <a16:creationId xmlns:a16="http://schemas.microsoft.com/office/drawing/2014/main" id="{1E0BB21F-C541-424A-A851-E546E93281FD}"/>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816EF92C-F2E1-4AAC-BA6D-017647784B6E}"/>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Dans Synthese, sélectionner A6:B8 et insérer ">
            <a:extLst xmlns:a="http://schemas.openxmlformats.org/drawingml/2006/main">
              <a:ext uri="{FF2B5EF4-FFF2-40B4-BE49-F238E27FC236}">
                <a16:creationId xmlns:a16="http://schemas.microsoft.com/office/drawing/2014/main" id="{8244052F-56F2-4946-BB67-8D379CAD250B}"/>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Synthese, sélectionner A6:B8 et insérer des colonnes.</a:t>
            </a:r>
          </a:p>
        </p:txBody>
      </p:sp>
      <p:sp>
        <p:nvSpPr>
          <p:cNvPr id="5" name="02">
            <a:extLst xmlns:a="http://schemas.openxmlformats.org/drawingml/2006/main">
              <a:ext uri="{FF2B5EF4-FFF2-40B4-BE49-F238E27FC236}">
                <a16:creationId xmlns:a16="http://schemas.microsoft.com/office/drawing/2014/main" id="{AC7D73B0-4979-4E67-9EF5-ACABB242B731}"/>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Nommer la mesure et l’unité MAD. Garder l’axe">
            <a:extLst xmlns:a="http://schemas.openxmlformats.org/drawingml/2006/main">
              <a:ext uri="{FF2B5EF4-FFF2-40B4-BE49-F238E27FC236}">
                <a16:creationId xmlns:a16="http://schemas.microsoft.com/office/drawing/2014/main" id="{94F54036-CB47-4E05-96FD-A519E144EAA3}"/>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Nommer la mesure et l’unité MAD. Garder l’axe des montants à zéro.</a:t>
            </a:r>
          </a:p>
        </p:txBody>
      </p:sp>
      <p:sp>
        <p:nvSpPr>
          <p:cNvPr id="7" name="03">
            <a:extLst xmlns:a="http://schemas.openxmlformats.org/drawingml/2006/main">
              <a:ext uri="{FF2B5EF4-FFF2-40B4-BE49-F238E27FC236}">
                <a16:creationId xmlns:a16="http://schemas.microsoft.com/office/drawing/2014/main" id="{6E29505C-C8AE-4AA8-BD7A-BC082D9AA445}"/>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Dans Prix, sélectionner A6:B12 et insérer une">
            <a:extLst xmlns:a="http://schemas.openxmlformats.org/drawingml/2006/main">
              <a:ext uri="{FF2B5EF4-FFF2-40B4-BE49-F238E27FC236}">
                <a16:creationId xmlns:a16="http://schemas.microsoft.com/office/drawing/2014/main" id="{A2433D02-B266-4A0B-AC6A-0DA06E959029}"/>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Dans Prix, sélectionner A6:B12 et insérer une courbe par mois.</a:t>
            </a:r>
          </a:p>
        </p:txBody>
      </p:sp>
      <p:sp>
        <p:nvSpPr>
          <p:cNvPr id="9" name="Prix du panier · MAD">
            <a:extLst xmlns:a="http://schemas.openxmlformats.org/drawingml/2006/main">
              <a:ext uri="{FF2B5EF4-FFF2-40B4-BE49-F238E27FC236}">
                <a16:creationId xmlns:a16="http://schemas.microsoft.com/office/drawing/2014/main" id="{D70A7807-C714-43DC-A8D2-6655460CEC7B}"/>
              </a:ext>
            </a:extLst>
          </p:cNvPr>
          <p:cNvSpPr>
            <a:spLocks xmlns:a="http://schemas.openxmlformats.org/drawingml/2006/main" noGrp="1"/>
          </p:cNvSpPr>
          <p:nvPr/>
        </p:nvSpPr>
        <p:spPr>
          <a:xfrm xmlns:a="http://schemas.openxmlformats.org/drawingml/2006/main">
            <a:off x="6610350" y="203835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1">
                <a:solidFill>
                  <a:srgbClr val="8F541C"/>
                </a:solidFill>
                <a:latin typeface="DejaVu Sans"/>
                <a:ea typeface="DejaVu Sans"/>
                <a:cs typeface="DejaVu Sans"/>
              </a:defRPr>
            </a:pPr>
            <a:r>
              <a:rPr sz="1800" b="1">
                <a:solidFill>
                  <a:srgbClr val="8F541C"/>
                </a:solidFill>
                <a:latin typeface="DejaVu Sans"/>
                <a:ea typeface="DejaVu Sans"/>
                <a:cs typeface="DejaVu Sans"/>
              </a:rPr>
              <a:t>Prix du panier · MAD</a:t>
            </a:r>
          </a:p>
        </p:txBody>
      </p:sp>
      <p:graphicFrame>
        <p:nvGraphicFramePr>
          <p:cNvPr id="23" name="Chart"/>
          <p:cNvGraphicFramePr/>
          <p:nvPr/>
        </p:nvGraphicFramePr>
        <p:xfrm>
          <a:off xmlns:a="http://schemas.openxmlformats.org/drawingml/2006/main" x="6515100" y="2552700"/>
          <a:ext xmlns:a="http://schemas.openxmlformats.org/drawingml/2006/main" cx="5143500" cy="2581275"/>
        </p:xfrm>
        <a:graphic xmlns:a="http://schemas.openxmlformats.org/drawingml/2006/main">
          <a:graphicData uri="http://schemas.openxmlformats.org/drawingml/2006/chart">
            <c:chart xmlns:r="http://schemas.openxmlformats.org/officeDocument/2006/relationships" xmlns:c="http://schemas.openxmlformats.org/drawingml/2006/chart" r:id="R6141f986d7464930"/>
          </a:graphicData>
        </a:graphic>
      </p:graphicFrame>
      <p:sp>
        <p:nvSpPr>
          <p:cNvPr id="11" name="L’ordre chronologique donne un sens à la cour">
            <a:extLst xmlns:a="http://schemas.openxmlformats.org/drawingml/2006/main">
              <a:ext uri="{FF2B5EF4-FFF2-40B4-BE49-F238E27FC236}">
                <a16:creationId xmlns:a16="http://schemas.microsoft.com/office/drawing/2014/main" id="{50059A5C-DDFC-4CE2-B284-1D8BB4F5C655}"/>
              </a:ext>
            </a:extLst>
          </p:cNvPr>
          <p:cNvSpPr>
            <a:spLocks xmlns:a="http://schemas.openxmlformats.org/drawingml/2006/main" noGrp="1"/>
          </p:cNvSpPr>
          <p:nvPr/>
        </p:nvSpPr>
        <p:spPr>
          <a:xfrm xmlns:a="http://schemas.openxmlformats.org/drawingml/2006/main">
            <a:off x="6610350" y="5372100"/>
            <a:ext cx="4857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L’ordre chronologique donne un sens à la courbe.</a:t>
            </a:r>
          </a:p>
        </p:txBody>
      </p:sp>
      <p:sp>
        <p:nvSpPr>
          <p:cNvPr id="12" name="N14 • Synthese et Prix • Démonstration">
            <a:extLst xmlns:a="http://schemas.openxmlformats.org/drawingml/2006/main">
              <a:ext uri="{FF2B5EF4-FFF2-40B4-BE49-F238E27FC236}">
                <a16:creationId xmlns:a16="http://schemas.microsoft.com/office/drawing/2014/main" id="{C6139470-893E-46BB-9C82-FBA97FC2E14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N14 • Synthese et Prix • Démonstration</a:t>
            </a:r>
          </a:p>
        </p:txBody>
      </p:sp>
      <p:sp>
        <p:nvSpPr>
          <p:cNvPr id="13" name="076 / 100">
            <a:extLst xmlns:a="http://schemas.openxmlformats.org/drawingml/2006/main">
              <a:ext uri="{FF2B5EF4-FFF2-40B4-BE49-F238E27FC236}">
                <a16:creationId xmlns:a16="http://schemas.microsoft.com/office/drawing/2014/main" id="{519C4B9F-6673-4C57-81A6-2269994B304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076 / 100</a:t>
            </a:r>
          </a:p>
        </p:txBody>
      </p:sp>
    </p:spTree>
    <p:extLst>
      <p:ext uri="{BB962C8B-B14F-4D97-AF65-F5344CB8AC3E}">
        <p14:creationId xmlns:p14="http://schemas.microsoft.com/office/powerpoint/2010/main" val="969372108"/>
      </p:ext>
    </p:extLst>
  </p:cSld>
</p:sld>
</file>

<file path=ppt/slides/slide7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4 · TRAVAIL INDIVIDUEL · 9 MINUTES">
            <a:extLst xmlns:a="http://schemas.openxmlformats.org/drawingml/2006/main">
              <a:ext uri="{FF2B5EF4-FFF2-40B4-BE49-F238E27FC236}">
                <a16:creationId xmlns:a16="http://schemas.microsoft.com/office/drawing/2014/main" id="{43E1A858-3A5C-4690-91B6-FD44562D82F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N14 · TRAVAIL INDIVIDUEL · 9 MINUTES</a:t>
            </a:r>
          </a:p>
        </p:txBody>
      </p:sp>
      <p:sp>
        <p:nvSpPr>
          <p:cNvPr id="2" name="La manipulation à réaliser">
            <a:extLst xmlns:a="http://schemas.openxmlformats.org/drawingml/2006/main">
              <a:ext uri="{FF2B5EF4-FFF2-40B4-BE49-F238E27FC236}">
                <a16:creationId xmlns:a16="http://schemas.microsoft.com/office/drawing/2014/main" id="{C3CA2852-312F-4B80-9DDB-8CD3F8F3AF2C}"/>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78E68D25-08AB-4EB8-9D2C-3F5921AC3634}"/>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réer le graphique des catégories, à droite d">
            <a:extLst xmlns:a="http://schemas.openxmlformats.org/drawingml/2006/main">
              <a:ext uri="{FF2B5EF4-FFF2-40B4-BE49-F238E27FC236}">
                <a16:creationId xmlns:a16="http://schemas.microsoft.com/office/drawing/2014/main" id="{2E1CCFD0-7534-499B-ADBD-1FDC6FD3BD84}"/>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Créer le graphique des catégories, à droite de la synthèse.</a:t>
            </a:r>
          </a:p>
        </p:txBody>
      </p:sp>
      <p:sp>
        <p:nvSpPr>
          <p:cNvPr id="5" name="02">
            <a:extLst xmlns:a="http://schemas.openxmlformats.org/drawingml/2006/main">
              <a:ext uri="{FF2B5EF4-FFF2-40B4-BE49-F238E27FC236}">
                <a16:creationId xmlns:a16="http://schemas.microsoft.com/office/drawing/2014/main" id="{EE109E97-365C-474D-8598-981EF5F4250D}"/>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Créer la courbe de janvier à juin dans Prix.">
            <a:extLst xmlns:a="http://schemas.openxmlformats.org/drawingml/2006/main">
              <a:ext uri="{FF2B5EF4-FFF2-40B4-BE49-F238E27FC236}">
                <a16:creationId xmlns:a16="http://schemas.microsoft.com/office/drawing/2014/main" id="{58F85648-1D84-4F81-BEFD-222D07440C27}"/>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Créer la courbe de janvier à juin dans Prix.</a:t>
            </a:r>
          </a:p>
        </p:txBody>
      </p:sp>
      <p:sp>
        <p:nvSpPr>
          <p:cNvPr id="7" name="03">
            <a:extLst xmlns:a="http://schemas.openxmlformats.org/drawingml/2006/main">
              <a:ext uri="{FF2B5EF4-FFF2-40B4-BE49-F238E27FC236}">
                <a16:creationId xmlns:a16="http://schemas.microsoft.com/office/drawing/2014/main" id="{54075355-9525-4130-BA9D-6D2D4E860643}"/>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Rédiger une observation chiffrée et une limit">
            <a:extLst xmlns:a="http://schemas.openxmlformats.org/drawingml/2006/main">
              <a:ext uri="{FF2B5EF4-FFF2-40B4-BE49-F238E27FC236}">
                <a16:creationId xmlns:a16="http://schemas.microsoft.com/office/drawing/2014/main" id="{1911DC5A-76F3-45F4-9508-8B6E57C23C69}"/>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Rédiger une observation chiffrée et une limite d’interprétation.</a:t>
            </a:r>
          </a:p>
        </p:txBody>
      </p:sp>
      <p:sp>
        <p:nvSpPr>
          <p:cNvPr id="9" name="PRODUCTION ATTENDUE">
            <a:extLst xmlns:a="http://schemas.openxmlformats.org/drawingml/2006/main">
              <a:ext uri="{FF2B5EF4-FFF2-40B4-BE49-F238E27FC236}">
                <a16:creationId xmlns:a16="http://schemas.microsoft.com/office/drawing/2014/main" id="{86D2F76B-3CDA-48B6-BDC4-592A07F60B23}"/>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Deux graphiques lisibles, accompagnés d’une i">
            <a:extLst xmlns:a="http://schemas.openxmlformats.org/drawingml/2006/main">
              <a:ext uri="{FF2B5EF4-FFF2-40B4-BE49-F238E27FC236}">
                <a16:creationId xmlns:a16="http://schemas.microsoft.com/office/drawing/2014/main" id="{5CEE0061-AA41-4965-86FD-10E1EF26CD26}"/>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Deux graphiques lisibles, accompagnés d’une interprétation prudente.</a:t>
            </a:r>
          </a:p>
        </p:txBody>
      </p:sp>
      <p:sp>
        <p:nvSpPr>
          <p:cNvPr id="11" name="N14 • Synthese et Prix • Manipulation">
            <a:extLst xmlns:a="http://schemas.openxmlformats.org/drawingml/2006/main">
              <a:ext uri="{FF2B5EF4-FFF2-40B4-BE49-F238E27FC236}">
                <a16:creationId xmlns:a16="http://schemas.microsoft.com/office/drawing/2014/main" id="{B533938D-6E05-476F-90CF-CB738F1C5A54}"/>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N14 • Synthese et Prix • Manipulation</a:t>
            </a:r>
          </a:p>
        </p:txBody>
      </p:sp>
      <p:sp>
        <p:nvSpPr>
          <p:cNvPr id="12" name="077 / 100">
            <a:extLst xmlns:a="http://schemas.openxmlformats.org/drawingml/2006/main">
              <a:ext uri="{FF2B5EF4-FFF2-40B4-BE49-F238E27FC236}">
                <a16:creationId xmlns:a16="http://schemas.microsoft.com/office/drawing/2014/main" id="{3D3EA906-8BDB-4532-911A-B347A20CCC25}"/>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077 / 100</a:t>
            </a:r>
          </a:p>
        </p:txBody>
      </p:sp>
    </p:spTree>
    <p:extLst>
      <p:ext uri="{BB962C8B-B14F-4D97-AF65-F5344CB8AC3E}">
        <p14:creationId xmlns:p14="http://schemas.microsoft.com/office/powerpoint/2010/main" val="1621230650"/>
      </p:ext>
    </p:extLst>
  </p:cSld>
</p:sld>
</file>

<file path=ppt/slides/slide7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4 · CORRECTION ET CONSOLIDATION">
            <a:extLst xmlns:a="http://schemas.openxmlformats.org/drawingml/2006/main">
              <a:ext uri="{FF2B5EF4-FFF2-40B4-BE49-F238E27FC236}">
                <a16:creationId xmlns:a16="http://schemas.microsoft.com/office/drawing/2014/main" id="{D9638EA3-421D-4110-80AA-B31C5F17E75B}"/>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N14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6A80AA31-BAD3-46A2-9C8D-61212C76D7CC}"/>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Comparaison</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2 907 contre 2 220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Écart</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687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Courbe de mars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Panier à 189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Limite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 ventes ne décrivent pas toutes les ventes d’une année</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637430EA-9D64-45E5-A7C7-BDFE8A8F30C3}"/>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Une différence de chiffre d’affaires ne prouv">
            <a:extLst xmlns:a="http://schemas.openxmlformats.org/drawingml/2006/main">
              <a:ext uri="{FF2B5EF4-FFF2-40B4-BE49-F238E27FC236}">
                <a16:creationId xmlns:a16="http://schemas.microsoft.com/office/drawing/2014/main" id="{675F90AE-958E-4332-933A-B0B1DD6C3AEB}"/>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1">
                <a:solidFill>
                  <a:srgbClr val="16392F"/>
                </a:solidFill>
                <a:latin typeface="DejaVu Sans"/>
                <a:ea typeface="DejaVu Sans"/>
                <a:cs typeface="DejaVu Sans"/>
              </a:defRPr>
            </a:pPr>
            <a:r>
              <a:rPr sz="1725" b="1">
                <a:solidFill>
                  <a:srgbClr val="16392F"/>
                </a:solidFill>
                <a:latin typeface="DejaVu Sans"/>
                <a:ea typeface="DejaVu Sans"/>
                <a:cs typeface="DejaVu Sans"/>
              </a:rPr>
              <a:t>Une différence de chiffre d’affaires ne prouve ni une préférence de tous les clients ni une différence de bénéfice.</a:t>
            </a:r>
          </a:p>
        </p:txBody>
      </p:sp>
      <p:sp>
        <p:nvSpPr>
          <p:cNvPr id="6" name="N14 • Synthese et Prix • Correction">
            <a:extLst xmlns:a="http://schemas.openxmlformats.org/drawingml/2006/main">
              <a:ext uri="{FF2B5EF4-FFF2-40B4-BE49-F238E27FC236}">
                <a16:creationId xmlns:a16="http://schemas.microsoft.com/office/drawing/2014/main" id="{175AE872-63B9-440C-8C01-94079EE10A8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N14 • Synthese et Prix • Correction</a:t>
            </a:r>
          </a:p>
        </p:txBody>
      </p:sp>
      <p:sp>
        <p:nvSpPr>
          <p:cNvPr id="7" name="078 / 100">
            <a:extLst xmlns:a="http://schemas.openxmlformats.org/drawingml/2006/main">
              <a:ext uri="{FF2B5EF4-FFF2-40B4-BE49-F238E27FC236}">
                <a16:creationId xmlns:a16="http://schemas.microsoft.com/office/drawing/2014/main" id="{4E57320D-F38C-419D-BEE6-D714C9FC92C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078 / 100</a:t>
            </a:r>
          </a:p>
        </p:txBody>
      </p:sp>
    </p:spTree>
    <p:extLst>
      <p:ext uri="{BB962C8B-B14F-4D97-AF65-F5344CB8AC3E}">
        <p14:creationId xmlns:p14="http://schemas.microsoft.com/office/powerpoint/2010/main" val="938178780"/>
      </p:ext>
    </p:extLst>
  </p:cSld>
</p:sld>
</file>

<file path=ppt/slides/slide7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5 · L’IDÉE ESSENTIELLE">
            <a:extLst xmlns:a="http://schemas.openxmlformats.org/drawingml/2006/main">
              <a:ext uri="{FF2B5EF4-FFF2-40B4-BE49-F238E27FC236}">
                <a16:creationId xmlns:a16="http://schemas.microsoft.com/office/drawing/2014/main" id="{E4C0BA2F-C048-4302-9AE5-4B3F7693EA7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N15 · L’IDÉE ESSENTIELLE</a:t>
            </a:r>
          </a:p>
        </p:txBody>
      </p:sp>
      <p:sp>
        <p:nvSpPr>
          <p:cNvPr id="2" name="Les tableaux croisés dynamiques">
            <a:extLst xmlns:a="http://schemas.openxmlformats.org/drawingml/2006/main">
              <a:ext uri="{FF2B5EF4-FFF2-40B4-BE49-F238E27FC236}">
                <a16:creationId xmlns:a16="http://schemas.microsoft.com/office/drawing/2014/main" id="{89B31717-80C4-49EC-BCB0-07B94FCE31B0}"/>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tableaux croisés dynamiques</a:t>
            </a:r>
          </a:p>
        </p:txBody>
      </p:sp>
      <p:sp>
        <p:nvSpPr>
          <p:cNvPr id="3" name="Un tableau croisé dynamique regroupe des donn">
            <a:extLst xmlns:a="http://schemas.openxmlformats.org/drawingml/2006/main">
              <a:ext uri="{FF2B5EF4-FFF2-40B4-BE49-F238E27FC236}">
                <a16:creationId xmlns:a16="http://schemas.microsoft.com/office/drawing/2014/main" id="{8E0BEE70-B474-4669-A6BB-BC5C91463548}"/>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 tableau croisé dynamique regroupe des données par catégorie et calcule des résultats de synthèse.</a:t>
            </a:r>
          </a:p>
        </p:txBody>
      </p:sp>
      <p:sp>
        <p:nvSpPr>
          <p:cNvPr id="4" name="Lignes = groupes&#10;Valeurs = mesure">
            <a:extLst xmlns:a="http://schemas.openxmlformats.org/drawingml/2006/main">
              <a:ext uri="{FF2B5EF4-FFF2-40B4-BE49-F238E27FC236}">
                <a16:creationId xmlns:a16="http://schemas.microsoft.com/office/drawing/2014/main" id="{B15F8C2E-06A4-42BE-A360-B11BF79760B0}"/>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Lignes = groupes</a:t>
            </a:r>
          </a:p>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Valeurs = mesure</a:t>
            </a:r>
          </a:p>
        </p:txBody>
      </p:sp>
      <p:sp>
        <p:nvSpPr>
          <p:cNvPr id="5" name="Lignes définit les groupes affichés.">
            <a:extLst xmlns:a="http://schemas.openxmlformats.org/drawingml/2006/main">
              <a:ext uri="{FF2B5EF4-FFF2-40B4-BE49-F238E27FC236}">
                <a16:creationId xmlns:a16="http://schemas.microsoft.com/office/drawing/2014/main" id="{B877C163-EBFE-4FED-B8C0-D3D011BDBD83}"/>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Lignes définit les groupes affichés.</a:t>
            </a:r>
          </a:p>
        </p:txBody>
      </p:sp>
      <p:sp>
        <p:nvSpPr>
          <p:cNvPr id="6" name="Valeurs contient la mesure et le calcul chois">
            <a:extLst xmlns:a="http://schemas.openxmlformats.org/drawingml/2006/main">
              <a:ext uri="{FF2B5EF4-FFF2-40B4-BE49-F238E27FC236}">
                <a16:creationId xmlns:a16="http://schemas.microsoft.com/office/drawing/2014/main" id="{B29A7606-396E-4182-808C-73BCD9B149DB}"/>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Valeurs contient la mesure et le calcul choisi.</a:t>
            </a:r>
          </a:p>
        </p:txBody>
      </p:sp>
      <p:sp>
        <p:nvSpPr>
          <p:cNvPr id="7" name="Actualiser prend en compte les modifications ">
            <a:extLst xmlns:a="http://schemas.openxmlformats.org/drawingml/2006/main">
              <a:ext uri="{FF2B5EF4-FFF2-40B4-BE49-F238E27FC236}">
                <a16:creationId xmlns:a16="http://schemas.microsoft.com/office/drawing/2014/main" id="{08BA9F5F-EB71-4659-A087-9BC3BD191144}"/>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Actualiser prend en compte les modifications de la source.</a:t>
            </a:r>
          </a:p>
        </p:txBody>
      </p:sp>
      <p:sp>
        <p:nvSpPr>
          <p:cNvPr id="8" name="N15 • Ventes vers Synthese • Explication">
            <a:extLst xmlns:a="http://schemas.openxmlformats.org/drawingml/2006/main">
              <a:ext uri="{FF2B5EF4-FFF2-40B4-BE49-F238E27FC236}">
                <a16:creationId xmlns:a16="http://schemas.microsoft.com/office/drawing/2014/main" id="{DD4BC79E-1649-420D-9E02-C7C95A378156}"/>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N15 • Ventes vers Synthese • Explication</a:t>
            </a:r>
          </a:p>
        </p:txBody>
      </p:sp>
      <p:sp>
        <p:nvSpPr>
          <p:cNvPr id="9" name="079 / 100">
            <a:extLst xmlns:a="http://schemas.openxmlformats.org/drawingml/2006/main">
              <a:ext uri="{FF2B5EF4-FFF2-40B4-BE49-F238E27FC236}">
                <a16:creationId xmlns:a16="http://schemas.microsoft.com/office/drawing/2014/main" id="{011C0C96-FE4F-4D59-9D6C-D55E5670E3A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079 / 100</a:t>
            </a:r>
          </a:p>
        </p:txBody>
      </p:sp>
    </p:spTree>
    <p:extLst>
      <p:ext uri="{BB962C8B-B14F-4D97-AF65-F5344CB8AC3E}">
        <p14:creationId xmlns:p14="http://schemas.microsoft.com/office/powerpoint/2010/main" val="525055375"/>
      </p:ext>
    </p:extLst>
  </p:cSld>
</p:sld>
</file>

<file path=ppt/slides/slide8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5 · EXEMPLE EXPLIQUÉ">
            <a:extLst xmlns:a="http://schemas.openxmlformats.org/drawingml/2006/main">
              <a:ext uri="{FF2B5EF4-FFF2-40B4-BE49-F238E27FC236}">
                <a16:creationId xmlns:a16="http://schemas.microsoft.com/office/drawing/2014/main" id="{67A2FA72-3BEA-45AC-A35E-D249B301C685}"/>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N15 · EXEMPLE EXPLIQUÉ</a:t>
            </a:r>
          </a:p>
        </p:txBody>
      </p:sp>
      <p:sp>
        <p:nvSpPr>
          <p:cNvPr id="2" name="Le résultat attendu du TCD">
            <a:extLst xmlns:a="http://schemas.openxmlformats.org/drawingml/2006/main">
              <a:ext uri="{FF2B5EF4-FFF2-40B4-BE49-F238E27FC236}">
                <a16:creationId xmlns:a16="http://schemas.microsoft.com/office/drawing/2014/main" id="{14E72ADB-7DD8-471A-850C-B2D30C0C4B0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résultat attendu du TCD</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657600"/>
                <a:gridCol w="3657600"/>
                <a:gridCol w="36576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Catégorie</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Somme de Montant MAD</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Nombre de Montant</a:t>
                      </a:r>
                    </a:p>
                  </a:txBody>
                  <a:tcPr marL="91440" marR="91440" marT="45720" marB="45720" anchor="ctr">
                    <a:solidFill>
                      <a:srgbClr val="8F541C"/>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Boissons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2 220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Papeterie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2 907</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Total général</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5 127</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a:t>
                      </a:r>
                    </a:p>
                  </a:txBody>
                  <a:tcPr marL="91440" marR="91440" marT="45720" marB="45720" anchor="ctr">
                    <a:solidFill>
                      <a:srgbClr val="FFFFFF"/>
                    </a:solidFill>
                  </a:tcPr>
                </a:tc>
              </a:tr>
            </a:tbl>
          </a:graphicData>
        </a:graphic>
      </p:graphicFrame>
      <p:sp>
        <p:nvSpPr>
          <p:cNvPr id="4" name="L’ordre des catégories peut varier. Les agrég">
            <a:extLst xmlns:a="http://schemas.openxmlformats.org/drawingml/2006/main">
              <a:ext uri="{FF2B5EF4-FFF2-40B4-BE49-F238E27FC236}">
                <a16:creationId xmlns:a16="http://schemas.microsoft.com/office/drawing/2014/main" id="{E4D02877-BE35-4BC2-A996-E85FCDA35510}"/>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L’ordre des catégories peut varier. Les agrégations et le total doivent rester cohérents.</a:t>
            </a:r>
          </a:p>
        </p:txBody>
      </p:sp>
      <p:sp>
        <p:nvSpPr>
          <p:cNvPr id="5" name="N15 • Ventes vers Synthese • Exemple">
            <a:extLst xmlns:a="http://schemas.openxmlformats.org/drawingml/2006/main">
              <a:ext uri="{FF2B5EF4-FFF2-40B4-BE49-F238E27FC236}">
                <a16:creationId xmlns:a16="http://schemas.microsoft.com/office/drawing/2014/main" id="{5DAD2E43-BF72-47DE-9849-2A2F466741B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N15 • Ventes vers Synthese • Exemple</a:t>
            </a:r>
          </a:p>
        </p:txBody>
      </p:sp>
      <p:sp>
        <p:nvSpPr>
          <p:cNvPr id="6" name="080 / 100">
            <a:extLst xmlns:a="http://schemas.openxmlformats.org/drawingml/2006/main">
              <a:ext uri="{FF2B5EF4-FFF2-40B4-BE49-F238E27FC236}">
                <a16:creationId xmlns:a16="http://schemas.microsoft.com/office/drawing/2014/main" id="{B751EE84-5E81-40DD-A03F-C673D53E39C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080 / 100</a:t>
            </a:r>
          </a:p>
        </p:txBody>
      </p:sp>
    </p:spTree>
    <p:extLst>
      <p:ext uri="{BB962C8B-B14F-4D97-AF65-F5344CB8AC3E}">
        <p14:creationId xmlns:p14="http://schemas.microsoft.com/office/powerpoint/2010/main" val="1857373909"/>
      </p:ext>
    </p:extLst>
  </p:cSld>
</p:sld>
</file>

<file path=ppt/slides/slide8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5 · LES TABLEAUX CROISÉS DYNAMIQUES">
            <a:extLst xmlns:a="http://schemas.openxmlformats.org/drawingml/2006/main">
              <a:ext uri="{FF2B5EF4-FFF2-40B4-BE49-F238E27FC236}">
                <a16:creationId xmlns:a16="http://schemas.microsoft.com/office/drawing/2014/main" id="{5B8E9F86-86D9-481C-AA8C-D245200A4B9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N15 · LES TABLEAUX CROISÉS DYNAMIQUES</a:t>
            </a:r>
          </a:p>
        </p:txBody>
      </p:sp>
      <p:sp>
        <p:nvSpPr>
          <p:cNvPr id="2" name="La démonstration dans Excel">
            <a:extLst xmlns:a="http://schemas.openxmlformats.org/drawingml/2006/main">
              <a:ext uri="{FF2B5EF4-FFF2-40B4-BE49-F238E27FC236}">
                <a16:creationId xmlns:a16="http://schemas.microsoft.com/office/drawing/2014/main" id="{FCE42894-6CE5-4AAE-B6C4-1643DB4804E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C066CA7C-41F3-4DAA-97EB-8ADC0B7D82E4}"/>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liquer dans VentesTable, puis Insertion, Tab">
            <a:extLst xmlns:a="http://schemas.openxmlformats.org/drawingml/2006/main">
              <a:ext uri="{FF2B5EF4-FFF2-40B4-BE49-F238E27FC236}">
                <a16:creationId xmlns:a16="http://schemas.microsoft.com/office/drawing/2014/main" id="{A6EE3CE6-8FD9-4F42-9330-1DBB8A35F0B6}"/>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Cliquer dans VentesTable, puis Insertion, Tableau croisé dynamique.</a:t>
            </a:r>
          </a:p>
        </p:txBody>
      </p:sp>
      <p:sp>
        <p:nvSpPr>
          <p:cNvPr id="5" name="02">
            <a:extLst xmlns:a="http://schemas.openxmlformats.org/drawingml/2006/main">
              <a:ext uri="{FF2B5EF4-FFF2-40B4-BE49-F238E27FC236}">
                <a16:creationId xmlns:a16="http://schemas.microsoft.com/office/drawing/2014/main" id="{BCB9D274-D6D4-4372-8480-409465C368F3}"/>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Choisir l’emplacement Synthese!A24.">
            <a:extLst xmlns:a="http://schemas.openxmlformats.org/drawingml/2006/main">
              <a:ext uri="{FF2B5EF4-FFF2-40B4-BE49-F238E27FC236}">
                <a16:creationId xmlns:a16="http://schemas.microsoft.com/office/drawing/2014/main" id="{028B4A95-281C-4086-B191-292023263D4C}"/>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Choisir l’emplacement Synthese!A24.</a:t>
            </a:r>
          </a:p>
        </p:txBody>
      </p:sp>
      <p:sp>
        <p:nvSpPr>
          <p:cNvPr id="7" name="03">
            <a:extLst xmlns:a="http://schemas.openxmlformats.org/drawingml/2006/main">
              <a:ext uri="{FF2B5EF4-FFF2-40B4-BE49-F238E27FC236}">
                <a16:creationId xmlns:a16="http://schemas.microsoft.com/office/drawing/2014/main" id="{1AB667B0-55B4-470D-A697-9BA2049377FB}"/>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Placer Catégorie en Lignes et Montant en Vale">
            <a:extLst xmlns:a="http://schemas.openxmlformats.org/drawingml/2006/main">
              <a:ext uri="{FF2B5EF4-FFF2-40B4-BE49-F238E27FC236}">
                <a16:creationId xmlns:a16="http://schemas.microsoft.com/office/drawing/2014/main" id="{8F132C7D-7299-4D85-9BFF-12EB302D6171}"/>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Placer Catégorie en Lignes et Montant en Valeurs avec Somme.</a:t>
            </a:r>
          </a:p>
        </p:txBody>
      </p:sp>
      <p:sp>
        <p:nvSpPr>
          <p:cNvPr id="9" name="À SAISIR OU À VÉRIFIER">
            <a:extLst xmlns:a="http://schemas.openxmlformats.org/drawingml/2006/main">
              <a:ext uri="{FF2B5EF4-FFF2-40B4-BE49-F238E27FC236}">
                <a16:creationId xmlns:a16="http://schemas.microsoft.com/office/drawing/2014/main" id="{9035D6B3-1702-440C-B032-0649F590E1FA}"/>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SAISIR OU À VÉRIFIER</a:t>
            </a:r>
          </a:p>
        </p:txBody>
      </p:sp>
      <p:sp>
        <p:nvSpPr>
          <p:cNvPr id="10" name="Source : VentesTable&#10;Destination : Synthese!A">
            <a:extLst xmlns:a="http://schemas.openxmlformats.org/drawingml/2006/main">
              <a:ext uri="{FF2B5EF4-FFF2-40B4-BE49-F238E27FC236}">
                <a16:creationId xmlns:a16="http://schemas.microsoft.com/office/drawing/2014/main" id="{6840570B-8A7D-4D54-BF16-188D22EEFE3C}"/>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Source : VentesTable</a:t>
            </a:r>
          </a:p>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Destination : Synthese!A24</a:t>
            </a:r>
          </a:p>
        </p:txBody>
      </p:sp>
      <p:sp>
        <p:nvSpPr>
          <p:cNvPr id="11" name="Feuille : Ventes vers Synthese">
            <a:extLst xmlns:a="http://schemas.openxmlformats.org/drawingml/2006/main">
              <a:ext uri="{FF2B5EF4-FFF2-40B4-BE49-F238E27FC236}">
                <a16:creationId xmlns:a16="http://schemas.microsoft.com/office/drawing/2014/main" id="{5BBE6DBA-8746-47C4-AE75-C2CCFA85C476}"/>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Ventes vers Synthese</a:t>
            </a:r>
          </a:p>
        </p:txBody>
      </p:sp>
      <p:sp>
        <p:nvSpPr>
          <p:cNvPr id="12" name="N15 • Ventes vers Synthese • Démonstration">
            <a:extLst xmlns:a="http://schemas.openxmlformats.org/drawingml/2006/main">
              <a:ext uri="{FF2B5EF4-FFF2-40B4-BE49-F238E27FC236}">
                <a16:creationId xmlns:a16="http://schemas.microsoft.com/office/drawing/2014/main" id="{829084F1-2E82-405D-9731-7A431001A6B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N15 • Ventes vers Synthese • Démonstration</a:t>
            </a:r>
          </a:p>
        </p:txBody>
      </p:sp>
      <p:sp>
        <p:nvSpPr>
          <p:cNvPr id="13" name="081 / 100">
            <a:extLst xmlns:a="http://schemas.openxmlformats.org/drawingml/2006/main">
              <a:ext uri="{FF2B5EF4-FFF2-40B4-BE49-F238E27FC236}">
                <a16:creationId xmlns:a16="http://schemas.microsoft.com/office/drawing/2014/main" id="{472675BB-CA3D-4639-8169-FBF29DD54D6F}"/>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081 / 100</a:t>
            </a:r>
          </a:p>
        </p:txBody>
      </p:sp>
    </p:spTree>
    <p:extLst>
      <p:ext uri="{BB962C8B-B14F-4D97-AF65-F5344CB8AC3E}">
        <p14:creationId xmlns:p14="http://schemas.microsoft.com/office/powerpoint/2010/main" val="936224839"/>
      </p:ext>
    </p:extLst>
  </p:cSld>
</p:sld>
</file>

<file path=ppt/slides/slide8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5 · TRAVAIL INDIVIDUEL · 9 MINUTES">
            <a:extLst xmlns:a="http://schemas.openxmlformats.org/drawingml/2006/main">
              <a:ext uri="{FF2B5EF4-FFF2-40B4-BE49-F238E27FC236}">
                <a16:creationId xmlns:a16="http://schemas.microsoft.com/office/drawing/2014/main" id="{34CC218B-7E00-4701-A05D-08A7E6882F9A}"/>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N15 · TRAVAIL INDIVIDUEL · 9 MINUTES</a:t>
            </a:r>
          </a:p>
        </p:txBody>
      </p:sp>
      <p:sp>
        <p:nvSpPr>
          <p:cNvPr id="2" name="La manipulation à réaliser">
            <a:extLst xmlns:a="http://schemas.openxmlformats.org/drawingml/2006/main">
              <a:ext uri="{FF2B5EF4-FFF2-40B4-BE49-F238E27FC236}">
                <a16:creationId xmlns:a16="http://schemas.microsoft.com/office/drawing/2014/main" id="{E79B5596-490B-4BD1-9682-FFDDC8402275}"/>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C4254A61-95DD-44D8-B3D6-A9B2783D4F2A}"/>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onstruire le TCD et contrôler le total.">
            <a:extLst xmlns:a="http://schemas.openxmlformats.org/drawingml/2006/main">
              <a:ext uri="{FF2B5EF4-FFF2-40B4-BE49-F238E27FC236}">
                <a16:creationId xmlns:a16="http://schemas.microsoft.com/office/drawing/2014/main" id="{37A8FCAB-D07D-4E6A-A5B4-F01F6BFA582C}"/>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Construire le TCD et contrôler le total.</a:t>
            </a:r>
          </a:p>
        </p:txBody>
      </p:sp>
      <p:sp>
        <p:nvSpPr>
          <p:cNvPr id="5" name="02">
            <a:extLst xmlns:a="http://schemas.openxmlformats.org/drawingml/2006/main">
              <a:ext uri="{FF2B5EF4-FFF2-40B4-BE49-F238E27FC236}">
                <a16:creationId xmlns:a16="http://schemas.microsoft.com/office/drawing/2014/main" id="{DC44D53C-29C1-4ABC-A327-C3E04EA45D99}"/>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Remplacer temporairement Somme par Nombre pou">
            <a:extLst xmlns:a="http://schemas.openxmlformats.org/drawingml/2006/main">
              <a:ext uri="{FF2B5EF4-FFF2-40B4-BE49-F238E27FC236}">
                <a16:creationId xmlns:a16="http://schemas.microsoft.com/office/drawing/2014/main" id="{29FFB42E-B2E6-4113-80F1-17136AB36C9B}"/>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Remplacer temporairement Somme par Nombre pour comparer.</a:t>
            </a:r>
          </a:p>
        </p:txBody>
      </p:sp>
      <p:sp>
        <p:nvSpPr>
          <p:cNvPr id="7" name="03">
            <a:extLst xmlns:a="http://schemas.openxmlformats.org/drawingml/2006/main">
              <a:ext uri="{FF2B5EF4-FFF2-40B4-BE49-F238E27FC236}">
                <a16:creationId xmlns:a16="http://schemas.microsoft.com/office/drawing/2014/main" id="{72F644CB-F7F6-4EDF-820B-A14262237B7F}"/>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Revenir à Somme, modifier une quantité et act">
            <a:extLst xmlns:a="http://schemas.openxmlformats.org/drawingml/2006/main">
              <a:ext uri="{FF2B5EF4-FFF2-40B4-BE49-F238E27FC236}">
                <a16:creationId xmlns:a16="http://schemas.microsoft.com/office/drawing/2014/main" id="{A26D9B57-B987-4DFE-BDE0-84F7F8645398}"/>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Revenir à Somme, modifier une quantité et actualiser. Rétablir puis actualiser à nouveau.</a:t>
            </a:r>
          </a:p>
        </p:txBody>
      </p:sp>
      <p:sp>
        <p:nvSpPr>
          <p:cNvPr id="9" name="PRODUCTION ATTENDUE">
            <a:extLst xmlns:a="http://schemas.openxmlformats.org/drawingml/2006/main">
              <a:ext uri="{FF2B5EF4-FFF2-40B4-BE49-F238E27FC236}">
                <a16:creationId xmlns:a16="http://schemas.microsoft.com/office/drawing/2014/main" id="{2160C2D8-DF68-4CB0-B783-4C571BCC5576}"/>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vrai TCD créé dans Excel et actualisé aprè">
            <a:extLst xmlns:a="http://schemas.openxmlformats.org/drawingml/2006/main">
              <a:ext uri="{FF2B5EF4-FFF2-40B4-BE49-F238E27FC236}">
                <a16:creationId xmlns:a16="http://schemas.microsoft.com/office/drawing/2014/main" id="{48446564-4ACB-4DDC-80B1-E4ADA2054B83}"/>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vrai TCD créé dans Excel et actualisé après un changement de source.</a:t>
            </a:r>
          </a:p>
        </p:txBody>
      </p:sp>
      <p:sp>
        <p:nvSpPr>
          <p:cNvPr id="11" name="N15 • Ventes vers Synthese • Manipulation">
            <a:extLst xmlns:a="http://schemas.openxmlformats.org/drawingml/2006/main">
              <a:ext uri="{FF2B5EF4-FFF2-40B4-BE49-F238E27FC236}">
                <a16:creationId xmlns:a16="http://schemas.microsoft.com/office/drawing/2014/main" id="{843C811F-A08E-4FB5-A067-C54176E06D8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N15 • Ventes vers Synthese • Manipulation</a:t>
            </a:r>
          </a:p>
        </p:txBody>
      </p:sp>
      <p:sp>
        <p:nvSpPr>
          <p:cNvPr id="12" name="082 / 100">
            <a:extLst xmlns:a="http://schemas.openxmlformats.org/drawingml/2006/main">
              <a:ext uri="{FF2B5EF4-FFF2-40B4-BE49-F238E27FC236}">
                <a16:creationId xmlns:a16="http://schemas.microsoft.com/office/drawing/2014/main" id="{8A2C9349-2A8A-4F7C-96FA-A46BA12451C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082 / 100</a:t>
            </a:r>
          </a:p>
        </p:txBody>
      </p:sp>
    </p:spTree>
    <p:extLst>
      <p:ext uri="{BB962C8B-B14F-4D97-AF65-F5344CB8AC3E}">
        <p14:creationId xmlns:p14="http://schemas.microsoft.com/office/powerpoint/2010/main" val="1787614823"/>
      </p:ext>
    </p:extLst>
  </p:cSld>
</p:sld>
</file>

<file path=ppt/slides/slide8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5 · CORRECTION ET CONSOLIDATION">
            <a:extLst xmlns:a="http://schemas.openxmlformats.org/drawingml/2006/main">
              <a:ext uri="{FF2B5EF4-FFF2-40B4-BE49-F238E27FC236}">
                <a16:creationId xmlns:a16="http://schemas.microsoft.com/office/drawing/2014/main" id="{2822CC80-8D9E-4B46-91DC-0C8980D8976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N15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C92C0850-76EB-432D-92E5-E5E2DA142C59}"/>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Somme générale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5 127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Nombre général</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 montants</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Après un changement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Actualiser le TCD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Après restauration</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Le total revient à 5 127 MAD</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A27AD1BF-B5E2-48F3-BA77-0808DD2B4FD8}"/>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Le TCD résume la source. Il faut contrôler sa">
            <a:extLst xmlns:a="http://schemas.openxmlformats.org/drawingml/2006/main">
              <a:ext uri="{FF2B5EF4-FFF2-40B4-BE49-F238E27FC236}">
                <a16:creationId xmlns:a16="http://schemas.microsoft.com/office/drawing/2014/main" id="{93174131-8305-439A-BE46-E664D13F7A5B}"/>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Le TCD résume la source. Il faut contrôler sa plage et son actualisation.</a:t>
            </a:r>
          </a:p>
        </p:txBody>
      </p:sp>
      <p:sp>
        <p:nvSpPr>
          <p:cNvPr id="6" name="N15 • Ventes vers Synthese • Correction">
            <a:extLst xmlns:a="http://schemas.openxmlformats.org/drawingml/2006/main">
              <a:ext uri="{FF2B5EF4-FFF2-40B4-BE49-F238E27FC236}">
                <a16:creationId xmlns:a16="http://schemas.microsoft.com/office/drawing/2014/main" id="{9A4AA4E3-CF13-44F8-A91B-C76D291DD5B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N15 • Ventes vers Synthese • Correction</a:t>
            </a:r>
          </a:p>
        </p:txBody>
      </p:sp>
      <p:sp>
        <p:nvSpPr>
          <p:cNvPr id="7" name="083 / 100">
            <a:extLst xmlns:a="http://schemas.openxmlformats.org/drawingml/2006/main">
              <a:ext uri="{FF2B5EF4-FFF2-40B4-BE49-F238E27FC236}">
                <a16:creationId xmlns:a16="http://schemas.microsoft.com/office/drawing/2014/main" id="{634A7EDE-69A3-427C-850C-97615406C85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083 / 100</a:t>
            </a:r>
          </a:p>
        </p:txBody>
      </p:sp>
    </p:spTree>
    <p:extLst>
      <p:ext uri="{BB962C8B-B14F-4D97-AF65-F5344CB8AC3E}">
        <p14:creationId xmlns:p14="http://schemas.microsoft.com/office/powerpoint/2010/main" val="175787950"/>
      </p:ext>
    </p:extLst>
  </p:cSld>
</p:sld>
</file>

<file path=ppt/slides/slide8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6 · L’IDÉE ESSENTIELLE">
            <a:extLst xmlns:a="http://schemas.openxmlformats.org/drawingml/2006/main">
              <a:ext uri="{FF2B5EF4-FFF2-40B4-BE49-F238E27FC236}">
                <a16:creationId xmlns:a16="http://schemas.microsoft.com/office/drawing/2014/main" id="{8E8FC7B3-52B1-4D74-84FF-183ABC865E2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N16 · L’IDÉE ESSENTIELLE</a:t>
            </a:r>
          </a:p>
        </p:txBody>
      </p:sp>
      <p:sp>
        <p:nvSpPr>
          <p:cNvPr id="2" name="La moyenne pondérée">
            <a:extLst xmlns:a="http://schemas.openxmlformats.org/drawingml/2006/main">
              <a:ext uri="{FF2B5EF4-FFF2-40B4-BE49-F238E27FC236}">
                <a16:creationId xmlns:a16="http://schemas.microsoft.com/office/drawing/2014/main" id="{753F6B20-AF0B-4500-96F8-2EA18AF6AF80}"/>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moyenne pondérée</a:t>
            </a:r>
          </a:p>
        </p:txBody>
      </p:sp>
      <p:sp>
        <p:nvSpPr>
          <p:cNvPr id="3" name="Une moyenne pondérée attribue à chaque valeur">
            <a:extLst xmlns:a="http://schemas.openxmlformats.org/drawingml/2006/main">
              <a:ext uri="{FF2B5EF4-FFF2-40B4-BE49-F238E27FC236}">
                <a16:creationId xmlns:a16="http://schemas.microsoft.com/office/drawing/2014/main" id="{213F2D74-245D-4974-8063-8D9D6AECAD86}"/>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moyenne pondérée attribue à chaque valeur un poids qui représente son importance dans le calcul.</a:t>
            </a:r>
          </a:p>
        </p:txBody>
      </p:sp>
      <p:sp>
        <p:nvSpPr>
          <p:cNvPr id="4" name="Moyenne = somme(valeur × poids) / somme(poids">
            <a:extLst xmlns:a="http://schemas.openxmlformats.org/drawingml/2006/main">
              <a:ext uri="{FF2B5EF4-FFF2-40B4-BE49-F238E27FC236}">
                <a16:creationId xmlns:a16="http://schemas.microsoft.com/office/drawing/2014/main" id="{A56F04C0-8A99-46A1-831D-5394724227E4}"/>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8F541C"/>
                </a:solidFill>
                <a:latin typeface="DejaVu Sans"/>
                <a:ea typeface="DejaVu Sans"/>
                <a:cs typeface="DejaVu Sans"/>
              </a:defRPr>
            </a:pPr>
            <a:r>
              <a:rPr sz="2325" b="1">
                <a:solidFill>
                  <a:srgbClr val="8F541C"/>
                </a:solidFill>
                <a:latin typeface="DejaVu Sans"/>
                <a:ea typeface="DejaVu Sans"/>
                <a:cs typeface="DejaVu Sans"/>
              </a:rPr>
              <a:t>Moyenne = somme(valeur × poids) / somme(poids)</a:t>
            </a:r>
          </a:p>
        </p:txBody>
      </p:sp>
      <p:sp>
        <p:nvSpPr>
          <p:cNvPr id="5" name="Une moyenne simple donne le même poids à chaq">
            <a:extLst xmlns:a="http://schemas.openxmlformats.org/drawingml/2006/main">
              <a:ext uri="{FF2B5EF4-FFF2-40B4-BE49-F238E27FC236}">
                <a16:creationId xmlns:a16="http://schemas.microsoft.com/office/drawing/2014/main" id="{BC974916-0C8F-4CE8-B898-01BF51CCC834}"/>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Une moyenne simple donne le même poids à chaque valeur.</a:t>
            </a:r>
          </a:p>
        </p:txBody>
      </p:sp>
      <p:sp>
        <p:nvSpPr>
          <p:cNvPr id="6" name="Les poids peuvent être des quantités ou des e">
            <a:extLst xmlns:a="http://schemas.openxmlformats.org/drawingml/2006/main">
              <a:ext uri="{FF2B5EF4-FFF2-40B4-BE49-F238E27FC236}">
                <a16:creationId xmlns:a16="http://schemas.microsoft.com/office/drawing/2014/main" id="{A59B8540-BA52-46F5-A427-C67C1761C620}"/>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poids peuvent être des quantités ou des effectifs.</a:t>
            </a:r>
          </a:p>
        </p:txBody>
      </p:sp>
      <p:sp>
        <p:nvSpPr>
          <p:cNvPr id="7" name="Les poids doivent être cohérents avec la gran">
            <a:extLst xmlns:a="http://schemas.openxmlformats.org/drawingml/2006/main">
              <a:ext uri="{FF2B5EF4-FFF2-40B4-BE49-F238E27FC236}">
                <a16:creationId xmlns:a16="http://schemas.microsoft.com/office/drawing/2014/main" id="{E9665B6D-B1F5-44B0-AF67-27A2395DE745}"/>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poids doivent être cohérents avec la grandeur étudiée.</a:t>
            </a:r>
          </a:p>
        </p:txBody>
      </p:sp>
      <p:sp>
        <p:nvSpPr>
          <p:cNvPr id="8" name="N16 • Synthese • Explication">
            <a:extLst xmlns:a="http://schemas.openxmlformats.org/drawingml/2006/main">
              <a:ext uri="{FF2B5EF4-FFF2-40B4-BE49-F238E27FC236}">
                <a16:creationId xmlns:a16="http://schemas.microsoft.com/office/drawing/2014/main" id="{B3FF7A0F-673B-4153-9807-9A6B6ACF8F98}"/>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N16 • Synthese • Explication</a:t>
            </a:r>
          </a:p>
        </p:txBody>
      </p:sp>
      <p:sp>
        <p:nvSpPr>
          <p:cNvPr id="9" name="084 / 100">
            <a:extLst xmlns:a="http://schemas.openxmlformats.org/drawingml/2006/main">
              <a:ext uri="{FF2B5EF4-FFF2-40B4-BE49-F238E27FC236}">
                <a16:creationId xmlns:a16="http://schemas.microsoft.com/office/drawing/2014/main" id="{53104932-86EC-4FF5-98C4-32E88F61F84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084 / 100</a:t>
            </a:r>
          </a:p>
        </p:txBody>
      </p:sp>
    </p:spTree>
    <p:extLst>
      <p:ext uri="{BB962C8B-B14F-4D97-AF65-F5344CB8AC3E}">
        <p14:creationId xmlns:p14="http://schemas.microsoft.com/office/powerpoint/2010/main" val="1898071842"/>
      </p:ext>
    </p:extLst>
  </p:cSld>
</p:sld>
</file>

<file path=ppt/slides/slide8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6 · EXEMPLE EXPLIQUÉ">
            <a:extLst xmlns:a="http://schemas.openxmlformats.org/drawingml/2006/main">
              <a:ext uri="{FF2B5EF4-FFF2-40B4-BE49-F238E27FC236}">
                <a16:creationId xmlns:a16="http://schemas.microsoft.com/office/drawing/2014/main" id="{ADC40810-E956-42E5-AD6C-3642CD712EF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N16 · EXEMPLE EXPLIQUÉ</a:t>
            </a:r>
          </a:p>
        </p:txBody>
      </p:sp>
      <p:sp>
        <p:nvSpPr>
          <p:cNvPr id="2" name="Deux lots du même produit">
            <a:extLst xmlns:a="http://schemas.openxmlformats.org/drawingml/2006/main">
              <a:ext uri="{FF2B5EF4-FFF2-40B4-BE49-F238E27FC236}">
                <a16:creationId xmlns:a16="http://schemas.microsoft.com/office/drawing/2014/main" id="{C3FA0744-1AB3-4A36-A69B-BA4EB71EABE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Deux lots du même produit</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2743200"/>
                <a:gridCol w="2743200"/>
                <a:gridCol w="2743200"/>
                <a:gridCol w="27432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Lot</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Quantité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Prix MAD</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Recette MAD</a:t>
                      </a:r>
                    </a:p>
                  </a:txBody>
                  <a:tcPr marL="91440" marR="91440" marT="45720" marB="45720" anchor="ctr">
                    <a:solidFill>
                      <a:srgbClr val="8F541C"/>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A</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100</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B</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600</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Total</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700</a:t>
                      </a:r>
                    </a:p>
                  </a:txBody>
                  <a:tcPr marL="91440" marR="91440" marT="45720" marB="45720" anchor="ctr">
                    <a:solidFill>
                      <a:srgbClr val="FFFFFF"/>
                    </a:solidFill>
                  </a:tcPr>
                </a:tc>
              </a:tr>
            </a:tbl>
          </a:graphicData>
        </a:graphic>
      </p:graphicFrame>
      <p:sp>
        <p:nvSpPr>
          <p:cNvPr id="4" name="Moyenne simple : 15 MAD. Prix moyen réellemen">
            <a:extLst xmlns:a="http://schemas.openxmlformats.org/drawingml/2006/main">
              <a:ext uri="{FF2B5EF4-FFF2-40B4-BE49-F238E27FC236}">
                <a16:creationId xmlns:a16="http://schemas.microsoft.com/office/drawing/2014/main" id="{0E7202F9-5911-46D9-9609-DD33AE064470}"/>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Moyenne simple : 15 MAD. Prix moyen réellement vendu : 700 / 40 = 17,50 MAD.</a:t>
            </a:r>
          </a:p>
        </p:txBody>
      </p:sp>
      <p:sp>
        <p:nvSpPr>
          <p:cNvPr id="5" name="N16 • Synthese • Exemple">
            <a:extLst xmlns:a="http://schemas.openxmlformats.org/drawingml/2006/main">
              <a:ext uri="{FF2B5EF4-FFF2-40B4-BE49-F238E27FC236}">
                <a16:creationId xmlns:a16="http://schemas.microsoft.com/office/drawing/2014/main" id="{E32346A9-8636-4E72-9B9D-6AADD176CCF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N16 • Synthese • Exemple</a:t>
            </a:r>
          </a:p>
        </p:txBody>
      </p:sp>
      <p:sp>
        <p:nvSpPr>
          <p:cNvPr id="6" name="085 / 100">
            <a:extLst xmlns:a="http://schemas.openxmlformats.org/drawingml/2006/main">
              <a:ext uri="{FF2B5EF4-FFF2-40B4-BE49-F238E27FC236}">
                <a16:creationId xmlns:a16="http://schemas.microsoft.com/office/drawing/2014/main" id="{3195432E-F906-47B6-9433-808D18A871FD}"/>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085 / 100</a:t>
            </a:r>
          </a:p>
        </p:txBody>
      </p:sp>
    </p:spTree>
    <p:extLst>
      <p:ext uri="{BB962C8B-B14F-4D97-AF65-F5344CB8AC3E}">
        <p14:creationId xmlns:p14="http://schemas.microsoft.com/office/powerpoint/2010/main" val="1976320796"/>
      </p:ext>
    </p:extLst>
  </p:cSld>
</p:sld>
</file>

<file path=ppt/slides/slide8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6 · LA MOYENNE PONDÉRÉE">
            <a:extLst xmlns:a="http://schemas.openxmlformats.org/drawingml/2006/main">
              <a:ext uri="{FF2B5EF4-FFF2-40B4-BE49-F238E27FC236}">
                <a16:creationId xmlns:a16="http://schemas.microsoft.com/office/drawing/2014/main" id="{5950465F-42A6-40CE-B68D-92E0C0801058}"/>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N16 · LA MOYENNE PONDÉRÉE</a:t>
            </a:r>
          </a:p>
        </p:txBody>
      </p:sp>
      <p:sp>
        <p:nvSpPr>
          <p:cNvPr id="2" name="La démonstration dans Excel">
            <a:extLst xmlns:a="http://schemas.openxmlformats.org/drawingml/2006/main">
              <a:ext uri="{FF2B5EF4-FFF2-40B4-BE49-F238E27FC236}">
                <a16:creationId xmlns:a16="http://schemas.microsoft.com/office/drawing/2014/main" id="{8860FED5-EBEA-4335-9174-34DB08A30A81}"/>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27090B1F-1A10-4F75-8C92-53EF43BC9EA6}"/>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En B19, calculer la moyenne des prix C16:C17.">
            <a:extLst xmlns:a="http://schemas.openxmlformats.org/drawingml/2006/main">
              <a:ext uri="{FF2B5EF4-FFF2-40B4-BE49-F238E27FC236}">
                <a16:creationId xmlns:a16="http://schemas.microsoft.com/office/drawing/2014/main" id="{5311546F-A84D-4288-9D93-CC827080CB08}"/>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B19, calculer la moyenne des prix C16:C17.</a:t>
            </a:r>
          </a:p>
        </p:txBody>
      </p:sp>
      <p:sp>
        <p:nvSpPr>
          <p:cNvPr id="5" name="02">
            <a:extLst xmlns:a="http://schemas.openxmlformats.org/drawingml/2006/main">
              <a:ext uri="{FF2B5EF4-FFF2-40B4-BE49-F238E27FC236}">
                <a16:creationId xmlns:a16="http://schemas.microsoft.com/office/drawing/2014/main" id="{B44FC0FA-3960-44F5-A202-8F3516BFCA9C}"/>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En B20, calculer la somme des produits quanti">
            <a:extLst xmlns:a="http://schemas.openxmlformats.org/drawingml/2006/main">
              <a:ext uri="{FF2B5EF4-FFF2-40B4-BE49-F238E27FC236}">
                <a16:creationId xmlns:a16="http://schemas.microsoft.com/office/drawing/2014/main" id="{0ED3A782-A50B-448F-A7E7-4033372BE39A}"/>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B20, calculer la somme des produits quantité × prix, divisée par les unités.</a:t>
            </a:r>
          </a:p>
        </p:txBody>
      </p:sp>
      <p:sp>
        <p:nvSpPr>
          <p:cNvPr id="7" name="03">
            <a:extLst xmlns:a="http://schemas.openxmlformats.org/drawingml/2006/main">
              <a:ext uri="{FF2B5EF4-FFF2-40B4-BE49-F238E27FC236}">
                <a16:creationId xmlns:a16="http://schemas.microsoft.com/office/drawing/2014/main" id="{15D42A54-CB83-4D7C-817F-0B32806A0676}"/>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Porter temporairement la quantité du lot A à ">
            <a:extLst xmlns:a="http://schemas.openxmlformats.org/drawingml/2006/main">
              <a:ext uri="{FF2B5EF4-FFF2-40B4-BE49-F238E27FC236}">
                <a16:creationId xmlns:a16="http://schemas.microsoft.com/office/drawing/2014/main" id="{AF247918-BB5F-4205-8D21-F24101E8420E}"/>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Porter temporairement la quantité du lot A à 30 puis rétablir 10.</a:t>
            </a:r>
          </a:p>
        </p:txBody>
      </p:sp>
      <p:sp>
        <p:nvSpPr>
          <p:cNvPr id="9" name="À SAISIR OU À VÉRIFIER">
            <a:extLst xmlns:a="http://schemas.openxmlformats.org/drawingml/2006/main">
              <a:ext uri="{FF2B5EF4-FFF2-40B4-BE49-F238E27FC236}">
                <a16:creationId xmlns:a16="http://schemas.microsoft.com/office/drawing/2014/main" id="{38413D32-BE91-4A92-BE74-FFB66ACC7F18}"/>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SAISIR OU À VÉRIFIER</a:t>
            </a:r>
          </a:p>
        </p:txBody>
      </p:sp>
      <p:sp>
        <p:nvSpPr>
          <p:cNvPr id="10" name="=SOMMEPROD(B16:B17;C16:C17)&#10;/SOMME(B16:B17)">
            <a:extLst xmlns:a="http://schemas.openxmlformats.org/drawingml/2006/main">
              <a:ext uri="{FF2B5EF4-FFF2-40B4-BE49-F238E27FC236}">
                <a16:creationId xmlns:a16="http://schemas.microsoft.com/office/drawing/2014/main" id="{673CFBEB-6F20-4A0E-8EFB-8128BF624D7A}"/>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8F541C"/>
                </a:solidFill>
                <a:latin typeface="DejaVu Sans Mono"/>
                <a:ea typeface="DejaVu Sans Mono"/>
                <a:cs typeface="DejaVu Sans Mono"/>
              </a:defRPr>
            </a:pPr>
            <a:r>
              <a:rPr sz="1875" b="1">
                <a:solidFill>
                  <a:srgbClr val="8F541C"/>
                </a:solidFill>
                <a:latin typeface="DejaVu Sans Mono"/>
                <a:ea typeface="DejaVu Sans Mono"/>
                <a:cs typeface="DejaVu Sans Mono"/>
              </a:rPr>
              <a:t>=SOMMEPROD(B16:B17;C16:C17)</a:t>
            </a:r>
          </a:p>
          <a:p xmlns:a="http://schemas.openxmlformats.org/drawingml/2006/main">
            <a:pPr algn="l">
              <a:defRPr sz="1875" b="1">
                <a:solidFill>
                  <a:srgbClr val="8F541C"/>
                </a:solidFill>
                <a:latin typeface="DejaVu Sans Mono"/>
                <a:ea typeface="DejaVu Sans Mono"/>
                <a:cs typeface="DejaVu Sans Mono"/>
              </a:defRPr>
            </a:pPr>
            <a:r>
              <a:rPr sz="1875" b="1">
                <a:solidFill>
                  <a:srgbClr val="8F541C"/>
                </a:solidFill>
                <a:latin typeface="DejaVu Sans Mono"/>
                <a:ea typeface="DejaVu Sans Mono"/>
                <a:cs typeface="DejaVu Sans Mono"/>
              </a:rPr>
              <a:t>/SOMME(B16:B17)</a:t>
            </a:r>
          </a:p>
        </p:txBody>
      </p:sp>
      <p:sp>
        <p:nvSpPr>
          <p:cNvPr id="11" name="Feuille : Synthese">
            <a:extLst xmlns:a="http://schemas.openxmlformats.org/drawingml/2006/main">
              <a:ext uri="{FF2B5EF4-FFF2-40B4-BE49-F238E27FC236}">
                <a16:creationId xmlns:a16="http://schemas.microsoft.com/office/drawing/2014/main" id="{B1F80CCD-5D71-45CC-B324-8350B4E90752}"/>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Synthese</a:t>
            </a:r>
          </a:p>
        </p:txBody>
      </p:sp>
      <p:sp>
        <p:nvSpPr>
          <p:cNvPr id="12" name="N16 • Synthese • Démonstration">
            <a:extLst xmlns:a="http://schemas.openxmlformats.org/drawingml/2006/main">
              <a:ext uri="{FF2B5EF4-FFF2-40B4-BE49-F238E27FC236}">
                <a16:creationId xmlns:a16="http://schemas.microsoft.com/office/drawing/2014/main" id="{224AA232-C3E1-4AD9-A868-B0492C50308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N16 • Synthese • Démonstration</a:t>
            </a:r>
          </a:p>
        </p:txBody>
      </p:sp>
      <p:sp>
        <p:nvSpPr>
          <p:cNvPr id="13" name="086 / 100">
            <a:extLst xmlns:a="http://schemas.openxmlformats.org/drawingml/2006/main">
              <a:ext uri="{FF2B5EF4-FFF2-40B4-BE49-F238E27FC236}">
                <a16:creationId xmlns:a16="http://schemas.microsoft.com/office/drawing/2014/main" id="{F7E05019-E404-467A-BEE5-C077D2AE3EA4}"/>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086 / 100</a:t>
            </a:r>
          </a:p>
        </p:txBody>
      </p:sp>
    </p:spTree>
    <p:extLst>
      <p:ext uri="{BB962C8B-B14F-4D97-AF65-F5344CB8AC3E}">
        <p14:creationId xmlns:p14="http://schemas.microsoft.com/office/powerpoint/2010/main" val="1489576887"/>
      </p:ext>
    </p:extLst>
  </p:cSld>
</p:sld>
</file>

<file path=ppt/slides/slide8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6 · TRAVAIL INDIVIDUEL · 9 MINUTES">
            <a:extLst xmlns:a="http://schemas.openxmlformats.org/drawingml/2006/main">
              <a:ext uri="{FF2B5EF4-FFF2-40B4-BE49-F238E27FC236}">
                <a16:creationId xmlns:a16="http://schemas.microsoft.com/office/drawing/2014/main" id="{1F1DEE4E-82A8-4CF8-9494-441750306E9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N16 · TRAVAIL INDIVIDUEL · 9 MINUTES</a:t>
            </a:r>
          </a:p>
        </p:txBody>
      </p:sp>
      <p:sp>
        <p:nvSpPr>
          <p:cNvPr id="2" name="La manipulation à réaliser">
            <a:extLst xmlns:a="http://schemas.openxmlformats.org/drawingml/2006/main">
              <a:ext uri="{FF2B5EF4-FFF2-40B4-BE49-F238E27FC236}">
                <a16:creationId xmlns:a16="http://schemas.microsoft.com/office/drawing/2014/main" id="{B9AC8529-B721-4F02-9911-0CB17D84097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0DDF6AEB-352F-4806-8729-D4AE0DA254DF}"/>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ompléter B19 et B20.">
            <a:extLst xmlns:a="http://schemas.openxmlformats.org/drawingml/2006/main">
              <a:ext uri="{FF2B5EF4-FFF2-40B4-BE49-F238E27FC236}">
                <a16:creationId xmlns:a16="http://schemas.microsoft.com/office/drawing/2014/main" id="{E6F2C212-B4C3-48AD-A8B2-110CD2C164F6}"/>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B19 et B20.</a:t>
            </a:r>
          </a:p>
        </p:txBody>
      </p:sp>
      <p:sp>
        <p:nvSpPr>
          <p:cNvPr id="5" name="02">
            <a:extLst xmlns:a="http://schemas.openxmlformats.org/drawingml/2006/main">
              <a:ext uri="{FF2B5EF4-FFF2-40B4-BE49-F238E27FC236}">
                <a16:creationId xmlns:a16="http://schemas.microsoft.com/office/drawing/2014/main" id="{DE23C07D-1914-4F5E-8F7A-CAAF52F03607}"/>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Expliquer pourquoi le résultat pondéré est pl">
            <a:extLst xmlns:a="http://schemas.openxmlformats.org/drawingml/2006/main">
              <a:ext uri="{FF2B5EF4-FFF2-40B4-BE49-F238E27FC236}">
                <a16:creationId xmlns:a16="http://schemas.microsoft.com/office/drawing/2014/main" id="{335D1F30-2472-4F82-BA0A-2A53FDA6527C}"/>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Expliquer pourquoi le résultat pondéré est plus proche de 20.</a:t>
            </a:r>
          </a:p>
        </p:txBody>
      </p:sp>
      <p:sp>
        <p:nvSpPr>
          <p:cNvPr id="7" name="03">
            <a:extLst xmlns:a="http://schemas.openxmlformats.org/drawingml/2006/main">
              <a:ext uri="{FF2B5EF4-FFF2-40B4-BE49-F238E27FC236}">
                <a16:creationId xmlns:a16="http://schemas.microsoft.com/office/drawing/2014/main" id="{1B35A3EA-D166-410F-A7F3-EEC4ED94ACCA}"/>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Tester deux quantités égales, puis revenir au">
            <a:extLst xmlns:a="http://schemas.openxmlformats.org/drawingml/2006/main">
              <a:ext uri="{FF2B5EF4-FFF2-40B4-BE49-F238E27FC236}">
                <a16:creationId xmlns:a16="http://schemas.microsoft.com/office/drawing/2014/main" id="{2C5F7E82-E7BE-4C86-962A-C57D2ABA925B}"/>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Tester deux quantités égales, puis revenir au cas initial.</a:t>
            </a:r>
          </a:p>
        </p:txBody>
      </p:sp>
      <p:sp>
        <p:nvSpPr>
          <p:cNvPr id="9" name="PRODUCTION ATTENDUE">
            <a:extLst xmlns:a="http://schemas.openxmlformats.org/drawingml/2006/main">
              <a:ext uri="{FF2B5EF4-FFF2-40B4-BE49-F238E27FC236}">
                <a16:creationId xmlns:a16="http://schemas.microsoft.com/office/drawing/2014/main" id="{ECDEB315-FCD9-4CDC-BB43-C7078E306BC5}"/>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Deux moyennes, chacune associée à la question">
            <a:extLst xmlns:a="http://schemas.openxmlformats.org/drawingml/2006/main">
              <a:ext uri="{FF2B5EF4-FFF2-40B4-BE49-F238E27FC236}">
                <a16:creationId xmlns:a16="http://schemas.microsoft.com/office/drawing/2014/main" id="{6C46E721-60E4-4160-8021-BE018B2342D4}"/>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Deux moyennes, chacune associée à la question qu’elle résout.</a:t>
            </a:r>
          </a:p>
        </p:txBody>
      </p:sp>
      <p:sp>
        <p:nvSpPr>
          <p:cNvPr id="11" name="N16 • Synthese • Manipulation">
            <a:extLst xmlns:a="http://schemas.openxmlformats.org/drawingml/2006/main">
              <a:ext uri="{FF2B5EF4-FFF2-40B4-BE49-F238E27FC236}">
                <a16:creationId xmlns:a16="http://schemas.microsoft.com/office/drawing/2014/main" id="{EC0079A1-7494-4A23-945A-DAA7AD3D146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N16 • Synthese • Manipulation</a:t>
            </a:r>
          </a:p>
        </p:txBody>
      </p:sp>
      <p:sp>
        <p:nvSpPr>
          <p:cNvPr id="12" name="087 / 100">
            <a:extLst xmlns:a="http://schemas.openxmlformats.org/drawingml/2006/main">
              <a:ext uri="{FF2B5EF4-FFF2-40B4-BE49-F238E27FC236}">
                <a16:creationId xmlns:a16="http://schemas.microsoft.com/office/drawing/2014/main" id="{D0A9D629-B045-4464-B601-84098648C8CA}"/>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087 / 100</a:t>
            </a:r>
          </a:p>
        </p:txBody>
      </p:sp>
    </p:spTree>
    <p:extLst>
      <p:ext uri="{BB962C8B-B14F-4D97-AF65-F5344CB8AC3E}">
        <p14:creationId xmlns:p14="http://schemas.microsoft.com/office/powerpoint/2010/main" val="1434824176"/>
      </p:ext>
    </p:extLst>
  </p:cSld>
</p:sld>
</file>

<file path=ppt/slides/slide8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6 · CORRECTION ET CONSOLIDATION">
            <a:extLst xmlns:a="http://schemas.openxmlformats.org/drawingml/2006/main">
              <a:ext uri="{FF2B5EF4-FFF2-40B4-BE49-F238E27FC236}">
                <a16:creationId xmlns:a16="http://schemas.microsoft.com/office/drawing/2014/main" id="{A7D053F8-2AE8-40D7-81D4-469EFD410D96}"/>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N16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C44A7EC8-D688-4405-96FF-98B3AB0B30D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Moyenne des tarifs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15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Moyenne par unité vendue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17,50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Quantités égales à 30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Les deux moyennes valent 15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Poids principal</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Le lot B représente 30 unités sur 40</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4F7C187A-2B62-4676-93C1-448BBCA9F552}"/>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La pondération se choisit selon la grandeur a">
            <a:extLst xmlns:a="http://schemas.openxmlformats.org/drawingml/2006/main">
              <a:ext uri="{FF2B5EF4-FFF2-40B4-BE49-F238E27FC236}">
                <a16:creationId xmlns:a16="http://schemas.microsoft.com/office/drawing/2014/main" id="{616A005E-C0F7-46E5-B066-ED52F4348C88}"/>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La pondération se choisit selon la grandeur analysée, ici les quantités.</a:t>
            </a:r>
          </a:p>
        </p:txBody>
      </p:sp>
      <p:sp>
        <p:nvSpPr>
          <p:cNvPr id="6" name="N16 • Synthese • Correction">
            <a:extLst xmlns:a="http://schemas.openxmlformats.org/drawingml/2006/main">
              <a:ext uri="{FF2B5EF4-FFF2-40B4-BE49-F238E27FC236}">
                <a16:creationId xmlns:a16="http://schemas.microsoft.com/office/drawing/2014/main" id="{52EED18F-DEC8-40D7-8D0D-6E9BFDF3999D}"/>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N16 • Synthese • Correction</a:t>
            </a:r>
          </a:p>
        </p:txBody>
      </p:sp>
      <p:sp>
        <p:nvSpPr>
          <p:cNvPr id="7" name="088 / 100">
            <a:extLst xmlns:a="http://schemas.openxmlformats.org/drawingml/2006/main">
              <a:ext uri="{FF2B5EF4-FFF2-40B4-BE49-F238E27FC236}">
                <a16:creationId xmlns:a16="http://schemas.microsoft.com/office/drawing/2014/main" id="{256F35D0-E37A-41B0-9316-90E4662C07E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088 / 100</a:t>
            </a:r>
          </a:p>
        </p:txBody>
      </p:sp>
    </p:spTree>
    <p:extLst>
      <p:ext uri="{BB962C8B-B14F-4D97-AF65-F5344CB8AC3E}">
        <p14:creationId xmlns:p14="http://schemas.microsoft.com/office/powerpoint/2010/main" val="1948007921"/>
      </p:ext>
    </p:extLst>
  </p:cSld>
</p:sld>
</file>

<file path=ppt/slides/slide8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7 · L’IDÉE ESSENTIELLE">
            <a:extLst xmlns:a="http://schemas.openxmlformats.org/drawingml/2006/main">
              <a:ext uri="{FF2B5EF4-FFF2-40B4-BE49-F238E27FC236}">
                <a16:creationId xmlns:a16="http://schemas.microsoft.com/office/drawing/2014/main" id="{807BD075-26F0-4DA9-B72F-59CBEFFEADE0}"/>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N17 · L’IDÉE ESSENTIELLE</a:t>
            </a:r>
          </a:p>
        </p:txBody>
      </p:sp>
      <p:sp>
        <p:nvSpPr>
          <p:cNvPr id="2" name="Le seuil de rentabilité">
            <a:extLst xmlns:a="http://schemas.openxmlformats.org/drawingml/2006/main">
              <a:ext uri="{FF2B5EF4-FFF2-40B4-BE49-F238E27FC236}">
                <a16:creationId xmlns:a16="http://schemas.microsoft.com/office/drawing/2014/main" id="{E1A525B8-1673-4F13-AD8E-CBAB443BE0D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seuil de rentabilité</a:t>
            </a:r>
          </a:p>
        </p:txBody>
      </p:sp>
      <p:sp>
        <p:nvSpPr>
          <p:cNvPr id="3" name="Le seuil de rentabilité est le volume pour le">
            <a:extLst xmlns:a="http://schemas.openxmlformats.org/drawingml/2006/main">
              <a:ext uri="{FF2B5EF4-FFF2-40B4-BE49-F238E27FC236}">
                <a16:creationId xmlns:a16="http://schemas.microsoft.com/office/drawing/2014/main" id="{12DAE120-F39D-493E-9BB2-C473344F697E}"/>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Le seuil de rentabilité est le volume pour lequel les recettes couvrent les coûts. Le résultat est alors nul.</a:t>
            </a:r>
          </a:p>
        </p:txBody>
      </p:sp>
      <p:sp>
        <p:nvSpPr>
          <p:cNvPr id="4" name="Marge unitaire = prix − coût variable">
            <a:extLst xmlns:a="http://schemas.openxmlformats.org/drawingml/2006/main">
              <a:ext uri="{FF2B5EF4-FFF2-40B4-BE49-F238E27FC236}">
                <a16:creationId xmlns:a16="http://schemas.microsoft.com/office/drawing/2014/main" id="{B7081C66-3788-4E9C-AD1F-F7BD76641783}"/>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Marge unitaire = prix − coût variable</a:t>
            </a:r>
          </a:p>
        </p:txBody>
      </p:sp>
      <p:sp>
        <p:nvSpPr>
          <p:cNvPr id="5" name="Les coûts fixes restent constants dans le mod">
            <a:extLst xmlns:a="http://schemas.openxmlformats.org/drawingml/2006/main">
              <a:ext uri="{FF2B5EF4-FFF2-40B4-BE49-F238E27FC236}">
                <a16:creationId xmlns:a16="http://schemas.microsoft.com/office/drawing/2014/main" id="{7D2C55D0-024C-42DA-B9C8-E9D5151F1510}"/>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Les coûts fixes restent constants dans le modèle étudié.</a:t>
            </a:r>
          </a:p>
        </p:txBody>
      </p:sp>
      <p:sp>
        <p:nvSpPr>
          <p:cNvPr id="6" name="La marge unitaire est le prix moins le coût v">
            <a:extLst xmlns:a="http://schemas.openxmlformats.org/drawingml/2006/main">
              <a:ext uri="{FF2B5EF4-FFF2-40B4-BE49-F238E27FC236}">
                <a16:creationId xmlns:a16="http://schemas.microsoft.com/office/drawing/2014/main" id="{37B7D466-670F-430E-B638-1F2517B7410D}"/>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La marge unitaire est le prix moins le coût variable par unité.</a:t>
            </a:r>
          </a:p>
        </p:txBody>
      </p:sp>
      <p:sp>
        <p:nvSpPr>
          <p:cNvPr id="7" name="Seuil en unités = coûts fixes / marge unitair">
            <a:extLst xmlns:a="http://schemas.openxmlformats.org/drawingml/2006/main">
              <a:ext uri="{FF2B5EF4-FFF2-40B4-BE49-F238E27FC236}">
                <a16:creationId xmlns:a16="http://schemas.microsoft.com/office/drawing/2014/main" id="{C9040B0A-1224-445A-A541-0EF15A376192}"/>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Seuil en unités = coûts fixes / marge unitaire positive.</a:t>
            </a:r>
          </a:p>
        </p:txBody>
      </p:sp>
      <p:sp>
        <p:nvSpPr>
          <p:cNvPr id="8" name="N17 • Projet • Explication">
            <a:extLst xmlns:a="http://schemas.openxmlformats.org/drawingml/2006/main">
              <a:ext uri="{FF2B5EF4-FFF2-40B4-BE49-F238E27FC236}">
                <a16:creationId xmlns:a16="http://schemas.microsoft.com/office/drawing/2014/main" id="{7FA74BD5-AD13-4F22-A268-1F52CC6C5B0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N17 • Projet • Explication</a:t>
            </a:r>
          </a:p>
        </p:txBody>
      </p:sp>
      <p:sp>
        <p:nvSpPr>
          <p:cNvPr id="9" name="089 / 100">
            <a:extLst xmlns:a="http://schemas.openxmlformats.org/drawingml/2006/main">
              <a:ext uri="{FF2B5EF4-FFF2-40B4-BE49-F238E27FC236}">
                <a16:creationId xmlns:a16="http://schemas.microsoft.com/office/drawing/2014/main" id="{817AFFF8-BA61-4A07-A709-4E4D763C1395}"/>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089 / 100</a:t>
            </a:r>
          </a:p>
        </p:txBody>
      </p:sp>
    </p:spTree>
    <p:extLst>
      <p:ext uri="{BB962C8B-B14F-4D97-AF65-F5344CB8AC3E}">
        <p14:creationId xmlns:p14="http://schemas.microsoft.com/office/powerpoint/2010/main" val="1063640381"/>
      </p:ext>
    </p:extLst>
  </p:cSld>
</p:sld>
</file>

<file path=ppt/slides/slide9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7 · EXEMPLE EXPLIQUÉ">
            <a:extLst xmlns:a="http://schemas.openxmlformats.org/drawingml/2006/main">
              <a:ext uri="{FF2B5EF4-FFF2-40B4-BE49-F238E27FC236}">
                <a16:creationId xmlns:a16="http://schemas.microsoft.com/office/drawing/2014/main" id="{8E032E90-C1B6-4479-A474-17EF1C0927D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N17 · EXEMPLE EXPLIQUÉ</a:t>
            </a:r>
          </a:p>
        </p:txBody>
      </p:sp>
      <p:sp>
        <p:nvSpPr>
          <p:cNvPr id="2" name="Le modèle de vente de carnets">
            <a:extLst xmlns:a="http://schemas.openxmlformats.org/drawingml/2006/main">
              <a:ext uri="{FF2B5EF4-FFF2-40B4-BE49-F238E27FC236}">
                <a16:creationId xmlns:a16="http://schemas.microsoft.com/office/drawing/2014/main" id="{9B655D6C-3C4D-4478-904B-F3D71BB9E39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 modèle de vente de carnets</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3714750"/>
                <a:gridCol w="4000500"/>
                <a:gridCol w="325755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Indicateur</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Calcul</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a:t>
                      </a:r>
                    </a:p>
                  </a:txBody>
                  <a:tcPr marL="91440" marR="91440" marT="45720" marB="45720" anchor="ctr">
                    <a:solidFill>
                      <a:srgbClr val="8F541C"/>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Marge unitaire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30 − 18</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 MAD</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Seuil</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1 200 / 12</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100 carnets</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Résultat à 120 ventes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120 × 12 − 1 200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 MAD</a:t>
                      </a:r>
                    </a:p>
                  </a:txBody>
                  <a:tcPr marL="91440" marR="91440" marT="45720" marB="45720" anchor="ctr">
                    <a:solidFill>
                      <a:srgbClr val="FFFFFF"/>
                    </a:solidFill>
                  </a:tcPr>
                </a:tc>
              </a:tr>
            </a:tbl>
          </a:graphicData>
        </a:graphic>
      </p:graphicFrame>
      <p:sp>
        <p:nvSpPr>
          <p:cNvPr id="4" name="Hypothèses simplifiées : coûts stables, toute">
            <a:extLst xmlns:a="http://schemas.openxmlformats.org/drawingml/2006/main">
              <a:ext uri="{FF2B5EF4-FFF2-40B4-BE49-F238E27FC236}">
                <a16:creationId xmlns:a16="http://schemas.microsoft.com/office/drawing/2014/main" id="{613721F5-91D6-40FE-8975-04C36D2C0EFA}"/>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Hypothèses simplifiées : coûts stables, toutes les unités vendues, fiscalité et financement exclus.</a:t>
            </a:r>
          </a:p>
        </p:txBody>
      </p:sp>
      <p:sp>
        <p:nvSpPr>
          <p:cNvPr id="5" name="N17 • Projet • Exemple">
            <a:extLst xmlns:a="http://schemas.openxmlformats.org/drawingml/2006/main">
              <a:ext uri="{FF2B5EF4-FFF2-40B4-BE49-F238E27FC236}">
                <a16:creationId xmlns:a16="http://schemas.microsoft.com/office/drawing/2014/main" id="{0548ED01-940D-4938-88FE-C9CC157EECA9}"/>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N17 • Projet • Exemple</a:t>
            </a:r>
          </a:p>
        </p:txBody>
      </p:sp>
      <p:sp>
        <p:nvSpPr>
          <p:cNvPr id="6" name="090 / 100">
            <a:extLst xmlns:a="http://schemas.openxmlformats.org/drawingml/2006/main">
              <a:ext uri="{FF2B5EF4-FFF2-40B4-BE49-F238E27FC236}">
                <a16:creationId xmlns:a16="http://schemas.microsoft.com/office/drawing/2014/main" id="{8FB19A7D-22A6-4BB3-A8DD-425AC09D0AD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090 / 100</a:t>
            </a:r>
          </a:p>
        </p:txBody>
      </p:sp>
    </p:spTree>
    <p:extLst>
      <p:ext uri="{BB962C8B-B14F-4D97-AF65-F5344CB8AC3E}">
        <p14:creationId xmlns:p14="http://schemas.microsoft.com/office/powerpoint/2010/main" val="1501432099"/>
      </p:ext>
    </p:extLst>
  </p:cSld>
</p:sld>
</file>

<file path=ppt/slides/slide9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7 · LE SEUIL DE RENTABILITÉ">
            <a:extLst xmlns:a="http://schemas.openxmlformats.org/drawingml/2006/main">
              <a:ext uri="{FF2B5EF4-FFF2-40B4-BE49-F238E27FC236}">
                <a16:creationId xmlns:a16="http://schemas.microsoft.com/office/drawing/2014/main" id="{D95526F6-776F-420C-AE0D-6D357B399EB2}"/>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N17 · LE SEUIL DE RENTABILITÉ</a:t>
            </a:r>
          </a:p>
        </p:txBody>
      </p:sp>
      <p:sp>
        <p:nvSpPr>
          <p:cNvPr id="2" name="La démonstration dans Excel">
            <a:extLst xmlns:a="http://schemas.openxmlformats.org/drawingml/2006/main">
              <a:ext uri="{FF2B5EF4-FFF2-40B4-BE49-F238E27FC236}">
                <a16:creationId xmlns:a16="http://schemas.microsoft.com/office/drawing/2014/main" id="{5E210B3B-1F5C-4CA2-8882-8291F8734B58}"/>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77625366-08A8-436E-BCDF-076801BE1792}"/>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Renseigner les hypothèses B6:B9 et calculer l">
            <a:extLst xmlns:a="http://schemas.openxmlformats.org/drawingml/2006/main">
              <a:ext uri="{FF2B5EF4-FFF2-40B4-BE49-F238E27FC236}">
                <a16:creationId xmlns:a16="http://schemas.microsoft.com/office/drawing/2014/main" id="{C6D69033-6083-449B-B092-E42A1F228B03}"/>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Renseigner les hypothèses B6:B9 et calculer la marge B12.</a:t>
            </a:r>
          </a:p>
        </p:txBody>
      </p:sp>
      <p:sp>
        <p:nvSpPr>
          <p:cNvPr id="5" name="02">
            <a:extLst xmlns:a="http://schemas.openxmlformats.org/drawingml/2006/main">
              <a:ext uri="{FF2B5EF4-FFF2-40B4-BE49-F238E27FC236}">
                <a16:creationId xmlns:a16="http://schemas.microsoft.com/office/drawing/2014/main" id="{FE283496-AFC3-4A07-B522-BDBC919368DD}"/>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Calculer recette B13, coûts variables B14 et ">
            <a:extLst xmlns:a="http://schemas.openxmlformats.org/drawingml/2006/main">
              <a:ext uri="{FF2B5EF4-FFF2-40B4-BE49-F238E27FC236}">
                <a16:creationId xmlns:a16="http://schemas.microsoft.com/office/drawing/2014/main" id="{5B3BAEB1-5510-4D07-998A-5D1F70D16C27}"/>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Calculer recette B13, coûts variables B14 et résultat B15.</a:t>
            </a:r>
          </a:p>
        </p:txBody>
      </p:sp>
      <p:sp>
        <p:nvSpPr>
          <p:cNvPr id="7" name="03">
            <a:extLst xmlns:a="http://schemas.openxmlformats.org/drawingml/2006/main">
              <a:ext uri="{FF2B5EF4-FFF2-40B4-BE49-F238E27FC236}">
                <a16:creationId xmlns:a16="http://schemas.microsoft.com/office/drawing/2014/main" id="{6B0F285E-12A4-4BB4-9849-49ED30BC0EB2}"/>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En B16, tester la marge puis arrondir le seui">
            <a:extLst xmlns:a="http://schemas.openxmlformats.org/drawingml/2006/main">
              <a:ext uri="{FF2B5EF4-FFF2-40B4-BE49-F238E27FC236}">
                <a16:creationId xmlns:a16="http://schemas.microsoft.com/office/drawing/2014/main" id="{A6CD2B2F-8066-4713-83CF-DE4725182177}"/>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En B16, tester la marge puis arrondir le seuil à l’entier supérieur.</a:t>
            </a:r>
          </a:p>
        </p:txBody>
      </p:sp>
      <p:sp>
        <p:nvSpPr>
          <p:cNvPr id="9" name="À SAISIR OU À VÉRIFIER">
            <a:extLst xmlns:a="http://schemas.openxmlformats.org/drawingml/2006/main">
              <a:ext uri="{FF2B5EF4-FFF2-40B4-BE49-F238E27FC236}">
                <a16:creationId xmlns:a16="http://schemas.microsoft.com/office/drawing/2014/main" id="{E8779FC2-4BEB-46EA-91AB-D05314C83861}"/>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SAISIR OU À VÉRIFIER</a:t>
            </a:r>
          </a:p>
        </p:txBody>
      </p:sp>
      <p:sp>
        <p:nvSpPr>
          <p:cNvPr id="10" name="=SI(B12&gt;0;&#10;ARRONDI.SUP(B8/B12;0);&#10;&quot;Non atteig">
            <a:extLst xmlns:a="http://schemas.openxmlformats.org/drawingml/2006/main">
              <a:ext uri="{FF2B5EF4-FFF2-40B4-BE49-F238E27FC236}">
                <a16:creationId xmlns:a16="http://schemas.microsoft.com/office/drawing/2014/main" id="{19421593-FE71-4BD7-A364-3663E0CA1611}"/>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=SI(B12&gt;0;</a:t>
            </a:r>
          </a:p>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ARRONDI.SUP(B8/B12;0);</a:t>
            </a:r>
          </a:p>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"Non atteignable")</a:t>
            </a:r>
          </a:p>
        </p:txBody>
      </p:sp>
      <p:sp>
        <p:nvSpPr>
          <p:cNvPr id="11" name="Feuille : Projet">
            <a:extLst xmlns:a="http://schemas.openxmlformats.org/drawingml/2006/main">
              <a:ext uri="{FF2B5EF4-FFF2-40B4-BE49-F238E27FC236}">
                <a16:creationId xmlns:a16="http://schemas.microsoft.com/office/drawing/2014/main" id="{0F77821E-2FB8-4EA5-9F61-F36A20656D6E}"/>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Projet</a:t>
            </a:r>
          </a:p>
        </p:txBody>
      </p:sp>
      <p:sp>
        <p:nvSpPr>
          <p:cNvPr id="12" name="N17 • Projet • Démonstration">
            <a:extLst xmlns:a="http://schemas.openxmlformats.org/drawingml/2006/main">
              <a:ext uri="{FF2B5EF4-FFF2-40B4-BE49-F238E27FC236}">
                <a16:creationId xmlns:a16="http://schemas.microsoft.com/office/drawing/2014/main" id="{840483D8-B8B2-4420-A97B-0FF0C34E9C8C}"/>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N17 • Projet • Démonstration</a:t>
            </a:r>
          </a:p>
        </p:txBody>
      </p:sp>
      <p:sp>
        <p:nvSpPr>
          <p:cNvPr id="13" name="091 / 100">
            <a:extLst xmlns:a="http://schemas.openxmlformats.org/drawingml/2006/main">
              <a:ext uri="{FF2B5EF4-FFF2-40B4-BE49-F238E27FC236}">
                <a16:creationId xmlns:a16="http://schemas.microsoft.com/office/drawing/2014/main" id="{C9ADFF5C-273E-4DF8-97E1-6411E1E7722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091 / 100</a:t>
            </a:r>
          </a:p>
        </p:txBody>
      </p:sp>
    </p:spTree>
    <p:extLst>
      <p:ext uri="{BB962C8B-B14F-4D97-AF65-F5344CB8AC3E}">
        <p14:creationId xmlns:p14="http://schemas.microsoft.com/office/powerpoint/2010/main" val="1709954823"/>
      </p:ext>
    </p:extLst>
  </p:cSld>
</p:sld>
</file>

<file path=ppt/slides/slide92.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7 · TRAVAIL INDIVIDUEL · 9 MINUTES">
            <a:extLst xmlns:a="http://schemas.openxmlformats.org/drawingml/2006/main">
              <a:ext uri="{FF2B5EF4-FFF2-40B4-BE49-F238E27FC236}">
                <a16:creationId xmlns:a16="http://schemas.microsoft.com/office/drawing/2014/main" id="{330C2297-D540-4CFE-8933-DF9245D5211C}"/>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N17 · TRAVAIL INDIVIDUEL · 9 MINUTES</a:t>
            </a:r>
          </a:p>
        </p:txBody>
      </p:sp>
      <p:sp>
        <p:nvSpPr>
          <p:cNvPr id="2" name="La manipulation à réaliser">
            <a:extLst xmlns:a="http://schemas.openxmlformats.org/drawingml/2006/main">
              <a:ext uri="{FF2B5EF4-FFF2-40B4-BE49-F238E27FC236}">
                <a16:creationId xmlns:a16="http://schemas.microsoft.com/office/drawing/2014/main" id="{6F241CF9-28E6-46B1-96A7-564070DA1824}"/>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057A2749-3276-43AC-B1A5-F3591E9A40BB}"/>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ompléter B12:B16 à partir des hypothèses.">
            <a:extLst xmlns:a="http://schemas.openxmlformats.org/drawingml/2006/main">
              <a:ext uri="{FF2B5EF4-FFF2-40B4-BE49-F238E27FC236}">
                <a16:creationId xmlns:a16="http://schemas.microsoft.com/office/drawing/2014/main" id="{197C01BA-ED92-4202-BDE2-87E85C001AC2}"/>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Compléter B12:B16 à partir des hypothèses.</a:t>
            </a:r>
          </a:p>
        </p:txBody>
      </p:sp>
      <p:sp>
        <p:nvSpPr>
          <p:cNvPr id="5" name="02">
            <a:extLst xmlns:a="http://schemas.openxmlformats.org/drawingml/2006/main">
              <a:ext uri="{FF2B5EF4-FFF2-40B4-BE49-F238E27FC236}">
                <a16:creationId xmlns:a16="http://schemas.microsoft.com/office/drawing/2014/main" id="{CC43DC0C-14F6-4C1C-8724-87FC86331AB7}"/>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Tester les volumes 99, 100 et 101.">
            <a:extLst xmlns:a="http://schemas.openxmlformats.org/drawingml/2006/main">
              <a:ext uri="{FF2B5EF4-FFF2-40B4-BE49-F238E27FC236}">
                <a16:creationId xmlns:a16="http://schemas.microsoft.com/office/drawing/2014/main" id="{3A3306BF-4F1E-440E-96A7-941F2ACA3F18}"/>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Tester les volumes 99, 100 et 101.</a:t>
            </a:r>
          </a:p>
        </p:txBody>
      </p:sp>
      <p:sp>
        <p:nvSpPr>
          <p:cNvPr id="7" name="03">
            <a:extLst xmlns:a="http://schemas.openxmlformats.org/drawingml/2006/main">
              <a:ext uri="{FF2B5EF4-FFF2-40B4-BE49-F238E27FC236}">
                <a16:creationId xmlns:a16="http://schemas.microsoft.com/office/drawing/2014/main" id="{9D358A2A-F8A4-4A78-97BF-6BBBFCA66AD3}"/>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Tester 1 250 MAD de coûts fixes. Rétablir ens">
            <a:extLst xmlns:a="http://schemas.openxmlformats.org/drawingml/2006/main">
              <a:ext uri="{FF2B5EF4-FFF2-40B4-BE49-F238E27FC236}">
                <a16:creationId xmlns:a16="http://schemas.microsoft.com/office/drawing/2014/main" id="{A0009BCD-5E9E-4AEB-B033-BB806915AB56}"/>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Tester 1 250 MAD de coûts fixes. Rétablir ensuite 1 200 MAD et 120 ventes.</a:t>
            </a:r>
          </a:p>
        </p:txBody>
      </p:sp>
      <p:sp>
        <p:nvSpPr>
          <p:cNvPr id="9" name="PRODUCTION ATTENDUE">
            <a:extLst xmlns:a="http://schemas.openxmlformats.org/drawingml/2006/main">
              <a:ext uri="{FF2B5EF4-FFF2-40B4-BE49-F238E27FC236}">
                <a16:creationId xmlns:a16="http://schemas.microsoft.com/office/drawing/2014/main" id="{EEC85100-2654-4F9C-B3E2-3AAE80CAADAB}"/>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modèle recalculable et un seuil compatible">
            <a:extLst xmlns:a="http://schemas.openxmlformats.org/drawingml/2006/main">
              <a:ext uri="{FF2B5EF4-FFF2-40B4-BE49-F238E27FC236}">
                <a16:creationId xmlns:a16="http://schemas.microsoft.com/office/drawing/2014/main" id="{7342F008-998B-42A5-9574-E9068DCE6F9D}"/>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modèle recalculable et un seuil compatible avec des unités indivisibles.</a:t>
            </a:r>
          </a:p>
        </p:txBody>
      </p:sp>
      <p:sp>
        <p:nvSpPr>
          <p:cNvPr id="11" name="N17 • Projet • Manipulation">
            <a:extLst xmlns:a="http://schemas.openxmlformats.org/drawingml/2006/main">
              <a:ext uri="{FF2B5EF4-FFF2-40B4-BE49-F238E27FC236}">
                <a16:creationId xmlns:a16="http://schemas.microsoft.com/office/drawing/2014/main" id="{1AB23337-A339-4135-8DA2-90DC3B54AE0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N17 • Projet • Manipulation</a:t>
            </a:r>
          </a:p>
        </p:txBody>
      </p:sp>
      <p:sp>
        <p:nvSpPr>
          <p:cNvPr id="12" name="092 / 100">
            <a:extLst xmlns:a="http://schemas.openxmlformats.org/drawingml/2006/main">
              <a:ext uri="{FF2B5EF4-FFF2-40B4-BE49-F238E27FC236}">
                <a16:creationId xmlns:a16="http://schemas.microsoft.com/office/drawing/2014/main" id="{5AF23101-565F-4317-B04A-27F024C06E7F}"/>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092 / 100</a:t>
            </a:r>
          </a:p>
        </p:txBody>
      </p:sp>
    </p:spTree>
    <p:extLst>
      <p:ext uri="{BB962C8B-B14F-4D97-AF65-F5344CB8AC3E}">
        <p14:creationId xmlns:p14="http://schemas.microsoft.com/office/powerpoint/2010/main" val="1419549391"/>
      </p:ext>
    </p:extLst>
  </p:cSld>
</p:sld>
</file>

<file path=ppt/slides/slide9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7 · CORRECTION ET CONSOLIDATION">
            <a:extLst xmlns:a="http://schemas.openxmlformats.org/drawingml/2006/main">
              <a:ext uri="{FF2B5EF4-FFF2-40B4-BE49-F238E27FC236}">
                <a16:creationId xmlns:a16="http://schemas.microsoft.com/office/drawing/2014/main" id="{8BCB7060-9447-4C6D-95AA-2A719BD43A91}"/>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N17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A982B617-73FD-490D-A3B1-5A087110160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99 ventes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100 ventes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0 MAD</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101 ventes</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 MAD</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Coûts fixes de 1 250 MAD</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105 unités minimum</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4DF5C1A1-B3F7-401A-8699-6F2170DD03C4}"/>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Une marge nulle ou négative ne couvre pas des">
            <a:extLst xmlns:a="http://schemas.openxmlformats.org/drawingml/2006/main">
              <a:ext uri="{FF2B5EF4-FFF2-40B4-BE49-F238E27FC236}">
                <a16:creationId xmlns:a16="http://schemas.microsoft.com/office/drawing/2014/main" id="{3C0EE0B8-DB75-4848-A212-8A5E64B6ABDF}"/>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Une marge nulle ou négative ne couvre pas des coûts fixes positifs dans ce modèle.</a:t>
            </a:r>
          </a:p>
        </p:txBody>
      </p:sp>
      <p:sp>
        <p:nvSpPr>
          <p:cNvPr id="6" name="N17 • Projet • Correction">
            <a:extLst xmlns:a="http://schemas.openxmlformats.org/drawingml/2006/main">
              <a:ext uri="{FF2B5EF4-FFF2-40B4-BE49-F238E27FC236}">
                <a16:creationId xmlns:a16="http://schemas.microsoft.com/office/drawing/2014/main" id="{8F6B0CB6-81B6-4CDC-BC3F-CF392110769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N17 • Projet • Correction</a:t>
            </a:r>
          </a:p>
        </p:txBody>
      </p:sp>
      <p:sp>
        <p:nvSpPr>
          <p:cNvPr id="7" name="093 / 100">
            <a:extLst xmlns:a="http://schemas.openxmlformats.org/drawingml/2006/main">
              <a:ext uri="{FF2B5EF4-FFF2-40B4-BE49-F238E27FC236}">
                <a16:creationId xmlns:a16="http://schemas.microsoft.com/office/drawing/2014/main" id="{7D6EA25C-DB10-4B82-BBA8-2E29E5F007AF}"/>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093 / 100</a:t>
            </a:r>
          </a:p>
        </p:txBody>
      </p:sp>
    </p:spTree>
    <p:extLst>
      <p:ext uri="{BB962C8B-B14F-4D97-AF65-F5344CB8AC3E}">
        <p14:creationId xmlns:p14="http://schemas.microsoft.com/office/powerpoint/2010/main" val="1573802712"/>
      </p:ext>
    </p:extLst>
  </p:cSld>
</p:sld>
</file>

<file path=ppt/slides/slide9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0" name="N18 · L’IDÉE ESSENTIELLE">
            <a:extLst xmlns:a="http://schemas.openxmlformats.org/drawingml/2006/main">
              <a:ext uri="{FF2B5EF4-FFF2-40B4-BE49-F238E27FC236}">
                <a16:creationId xmlns:a16="http://schemas.microsoft.com/office/drawing/2014/main" id="{BCB4E9EA-C826-4272-B733-DD993C8F13F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N18 · L’IDÉE ESSENTIELLE</a:t>
            </a:r>
          </a:p>
        </p:txBody>
      </p:sp>
      <p:sp>
        <p:nvSpPr>
          <p:cNvPr id="2" name="Les simulations et les scénarios">
            <a:extLst xmlns:a="http://schemas.openxmlformats.org/drawingml/2006/main">
              <a:ext uri="{FF2B5EF4-FFF2-40B4-BE49-F238E27FC236}">
                <a16:creationId xmlns:a16="http://schemas.microsoft.com/office/drawing/2014/main" id="{75228CD5-C8B2-4A93-B99F-7F4C0D79A6B3}"/>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simulations et les scénarios</a:t>
            </a:r>
          </a:p>
        </p:txBody>
      </p:sp>
      <p:sp>
        <p:nvSpPr>
          <p:cNvPr id="3" name="Une simulation examine un résultat sous des h">
            <a:extLst xmlns:a="http://schemas.openxmlformats.org/drawingml/2006/main">
              <a:ext uri="{FF2B5EF4-FFF2-40B4-BE49-F238E27FC236}">
                <a16:creationId xmlns:a16="http://schemas.microsoft.com/office/drawing/2014/main" id="{B56AEF3E-3578-4CE1-811E-74F20C4B197A}"/>
              </a:ext>
            </a:extLst>
          </p:cNvPr>
          <p:cNvSpPr>
            <a:spLocks xmlns:a="http://schemas.openxmlformats.org/drawingml/2006/main" noGrp="1"/>
          </p:cNvSpPr>
          <p:nvPr/>
        </p:nvSpPr>
        <p:spPr>
          <a:xfrm xmlns:a="http://schemas.openxmlformats.org/drawingml/2006/main">
            <a:off x="609600" y="2028825"/>
            <a:ext cx="108108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6392F"/>
                </a:solidFill>
                <a:latin typeface="DejaVu Sans"/>
                <a:ea typeface="DejaVu Sans"/>
                <a:cs typeface="DejaVu Sans"/>
              </a:defRPr>
            </a:pPr>
            <a:r>
              <a:rPr sz="2625" b="1">
                <a:solidFill>
                  <a:srgbClr val="16392F"/>
                </a:solidFill>
                <a:latin typeface="DejaVu Sans"/>
                <a:ea typeface="DejaVu Sans"/>
                <a:cs typeface="DejaVu Sans"/>
              </a:rPr>
              <a:t>Une simulation examine un résultat sous des hypothèses explicites.</a:t>
            </a:r>
          </a:p>
        </p:txBody>
      </p:sp>
      <p:sp>
        <p:nvSpPr>
          <p:cNvPr id="4" name="Un paramètre change à la fois">
            <a:extLst xmlns:a="http://schemas.openxmlformats.org/drawingml/2006/main">
              <a:ext uri="{FF2B5EF4-FFF2-40B4-BE49-F238E27FC236}">
                <a16:creationId xmlns:a16="http://schemas.microsoft.com/office/drawing/2014/main" id="{F5E55C56-A08E-4C96-A4D8-E950CBEBA58C}"/>
              </a:ext>
            </a:extLst>
          </p:cNvPr>
          <p:cNvSpPr>
            <a:spLocks xmlns:a="http://schemas.openxmlformats.org/drawingml/2006/main" noGrp="1"/>
          </p:cNvSpPr>
          <p:nvPr/>
        </p:nvSpPr>
        <p:spPr>
          <a:xfrm xmlns:a="http://schemas.openxmlformats.org/drawingml/2006/main">
            <a:off x="609600" y="34575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Un paramètre change à la fois</a:t>
            </a:r>
          </a:p>
        </p:txBody>
      </p:sp>
      <p:sp>
        <p:nvSpPr>
          <p:cNvPr id="5" name="Le modèle conserve un seul jeu d’hypothèses a">
            <a:extLst xmlns:a="http://schemas.openxmlformats.org/drawingml/2006/main">
              <a:ext uri="{FF2B5EF4-FFF2-40B4-BE49-F238E27FC236}">
                <a16:creationId xmlns:a16="http://schemas.microsoft.com/office/drawing/2014/main" id="{4DE82F1E-F099-440A-BBB0-3BE94EEFA529}"/>
              </a:ext>
            </a:extLst>
          </p:cNvPr>
          <p:cNvSpPr>
            <a:spLocks xmlns:a="http://schemas.openxmlformats.org/drawingml/2006/main" noGrp="1"/>
          </p:cNvSpPr>
          <p:nvPr/>
        </p:nvSpPr>
        <p:spPr>
          <a:xfrm xmlns:a="http://schemas.openxmlformats.org/drawingml/2006/main">
            <a:off x="60960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Le modèle conserve un seul jeu d’hypothèses actif.</a:t>
            </a:r>
          </a:p>
        </p:txBody>
      </p:sp>
      <p:sp>
        <p:nvSpPr>
          <p:cNvPr id="6" name="Un journal de valeurs garde la trace des essa">
            <a:extLst xmlns:a="http://schemas.openxmlformats.org/drawingml/2006/main">
              <a:ext uri="{FF2B5EF4-FFF2-40B4-BE49-F238E27FC236}">
                <a16:creationId xmlns:a16="http://schemas.microsoft.com/office/drawing/2014/main" id="{B23C9D2B-3EE0-42A0-A190-2708BE395B72}"/>
              </a:ext>
            </a:extLst>
          </p:cNvPr>
          <p:cNvSpPr>
            <a:spLocks xmlns:a="http://schemas.openxmlformats.org/drawingml/2006/main" noGrp="1"/>
          </p:cNvSpPr>
          <p:nvPr/>
        </p:nvSpPr>
        <p:spPr>
          <a:xfrm xmlns:a="http://schemas.openxmlformats.org/drawingml/2006/main">
            <a:off x="4333875"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Un journal de valeurs garde la trace des essais.</a:t>
            </a:r>
          </a:p>
        </p:txBody>
      </p:sp>
      <p:sp>
        <p:nvSpPr>
          <p:cNvPr id="7" name="La décision doit nommer une incertitude écono">
            <a:extLst xmlns:a="http://schemas.openxmlformats.org/drawingml/2006/main">
              <a:ext uri="{FF2B5EF4-FFF2-40B4-BE49-F238E27FC236}">
                <a16:creationId xmlns:a16="http://schemas.microsoft.com/office/drawing/2014/main" id="{235F6D62-9758-40CE-88A6-135640838E74}"/>
              </a:ext>
            </a:extLst>
          </p:cNvPr>
          <p:cNvSpPr>
            <a:spLocks xmlns:a="http://schemas.openxmlformats.org/drawingml/2006/main" noGrp="1"/>
          </p:cNvSpPr>
          <p:nvPr/>
        </p:nvSpPr>
        <p:spPr>
          <a:xfrm xmlns:a="http://schemas.openxmlformats.org/drawingml/2006/main">
            <a:off x="8058150" y="4810125"/>
            <a:ext cx="3333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56675F"/>
                </a:solidFill>
                <a:latin typeface="DejaVu Sans"/>
                <a:ea typeface="DejaVu Sans"/>
                <a:cs typeface="DejaVu Sans"/>
              </a:defRPr>
            </a:pPr>
            <a:r>
              <a:rPr sz="1875" b="0">
                <a:solidFill>
                  <a:srgbClr val="56675F"/>
                </a:solidFill>
                <a:latin typeface="DejaVu Sans"/>
                <a:ea typeface="DejaVu Sans"/>
                <a:cs typeface="DejaVu Sans"/>
              </a:rPr>
              <a:t>La décision doit nommer une incertitude économique.</a:t>
            </a:r>
          </a:p>
        </p:txBody>
      </p:sp>
      <p:sp>
        <p:nvSpPr>
          <p:cNvPr id="8" name="N18 • Projet • Explication">
            <a:extLst xmlns:a="http://schemas.openxmlformats.org/drawingml/2006/main">
              <a:ext uri="{FF2B5EF4-FFF2-40B4-BE49-F238E27FC236}">
                <a16:creationId xmlns:a16="http://schemas.microsoft.com/office/drawing/2014/main" id="{DD1CA750-B086-48DC-B07E-69F4E5EF0865}"/>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N18 • Projet • Explication</a:t>
            </a:r>
          </a:p>
        </p:txBody>
      </p:sp>
      <p:sp>
        <p:nvSpPr>
          <p:cNvPr id="9" name="094 / 100">
            <a:extLst xmlns:a="http://schemas.openxmlformats.org/drawingml/2006/main">
              <a:ext uri="{FF2B5EF4-FFF2-40B4-BE49-F238E27FC236}">
                <a16:creationId xmlns:a16="http://schemas.microsoft.com/office/drawing/2014/main" id="{7680BF1F-094F-4736-AF9A-1E3E44785C6B}"/>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094 / 100</a:t>
            </a:r>
          </a:p>
        </p:txBody>
      </p:sp>
    </p:spTree>
    <p:extLst>
      <p:ext uri="{BB962C8B-B14F-4D97-AF65-F5344CB8AC3E}">
        <p14:creationId xmlns:p14="http://schemas.microsoft.com/office/powerpoint/2010/main" val="300193329"/>
      </p:ext>
    </p:extLst>
  </p:cSld>
</p:sld>
</file>

<file path=ppt/slides/slide95.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N18 · EXEMPLE EXPLIQUÉ">
            <a:extLst xmlns:a="http://schemas.openxmlformats.org/drawingml/2006/main">
              <a:ext uri="{FF2B5EF4-FFF2-40B4-BE49-F238E27FC236}">
                <a16:creationId xmlns:a16="http://schemas.microsoft.com/office/drawing/2014/main" id="{A8333EE8-A3D8-4FA8-8BC5-4AD2480B7E7D}"/>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N18 · EXEMPLE EXPLIQUÉ</a:t>
            </a:r>
          </a:p>
        </p:txBody>
      </p:sp>
      <p:sp>
        <p:nvSpPr>
          <p:cNvPr id="2" name="Trois essais à comparer">
            <a:extLst xmlns:a="http://schemas.openxmlformats.org/drawingml/2006/main">
              <a:ext uri="{FF2B5EF4-FFF2-40B4-BE49-F238E27FC236}">
                <a16:creationId xmlns:a16="http://schemas.microsoft.com/office/drawing/2014/main" id="{40B2D121-6B4F-4D5B-BCDF-5771E395EF8B}"/>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Trois essais à comparer</a:t>
            </a:r>
          </a:p>
        </p:txBody>
      </p:sp>
      <p:graphicFrame>
        <p:nvGraphicFramePr>
          <p:cNvPr id="9" name=""/>
          <p:cNvGraphicFramePr/>
          <p:nvPr/>
        </p:nvGraphicFramePr>
        <p:xfrm>
          <a:off xmlns:a="http://schemas.openxmlformats.org/drawingml/2006/main" x="609600" y="2114550"/>
          <a:ext xmlns:a="http://schemas.openxmlformats.org/drawingml/2006/main" cx="10972800" cy="2914650"/>
        </p:xfrm>
        <a:graphic xmlns:a="http://schemas.openxmlformats.org/drawingml/2006/main">
          <a:graphicData uri="http://schemas.openxmlformats.org/drawingml/2006/table">
            <a:tbl>
              <a:tblPr/>
              <a:tblGrid>
                <a:gridCol w="2743200"/>
                <a:gridCol w="2743200"/>
                <a:gridCol w="2743200"/>
                <a:gridCol w="2743200"/>
              </a:tblGrid>
              <a:tr h="728663">
                <a:tc>
                  <a:txBody>
                    <a:bodyPr wrap="square" lIns="152400" tIns="76200" rIns="152400" bIns="76200">
                      <a:noAutofit/>
                    </a:bodyPr>
                    <a:lstStyle/>
                    <a:p>
                      <a:pPr algn="l"/>
                      <a:r>
                        <a:rPr sz="1875" b="1">
                          <a:solidFill>
                            <a:srgbClr val="FFFFFF"/>
                          </a:solidFill>
                          <a:latin typeface="DejaVu Sans"/>
                          <a:ea typeface="DejaVu Sans"/>
                          <a:cs typeface="DejaVu Sans"/>
                        </a:rPr>
                        <a:t>Essai</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Volume</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Prix MAD</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MAD</a:t>
                      </a:r>
                    </a:p>
                  </a:txBody>
                  <a:tcPr marL="91440" marR="91440" marT="45720" marB="45720" anchor="ctr">
                    <a:solidFill>
                      <a:srgbClr val="8F541C"/>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Base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a:t>
                      </a:r>
                    </a:p>
                  </a:txBody>
                  <a:tcPr marL="91440" marR="91440" marT="45720" marB="45720" anchor="ctr">
                    <a:solidFill>
                      <a:srgbClr val="FFFFFF"/>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Volume faible</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80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a:t>
                      </a:r>
                    </a:p>
                  </a:txBody>
                  <a:tcPr marL="91440" marR="91440" marT="45720" marB="45720" anchor="ctr">
                    <a:solidFill>
                      <a:srgbClr val="F0F4EE"/>
                    </a:solidFill>
                  </a:tcPr>
                </a:tc>
              </a:tr>
              <a:tr h="728663">
                <a:tc>
                  <a:txBody>
                    <a:bodyPr wrap="square" lIns="152400" tIns="76200" rIns="152400" bIns="76200">
                      <a:noAutofit/>
                    </a:bodyPr>
                    <a:lstStyle/>
                    <a:p>
                      <a:pPr algn="l"/>
                      <a:r>
                        <a:rPr sz="1950" b="0">
                          <a:solidFill>
                            <a:srgbClr val="16392F"/>
                          </a:solidFill>
                          <a:latin typeface="DejaVu Sans"/>
                          <a:ea typeface="DejaVu Sans"/>
                          <a:cs typeface="DejaVu Sans"/>
                        </a:rPr>
                        <a:t>Prix plus élevé</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120</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32</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+480</a:t>
                      </a:r>
                    </a:p>
                  </a:txBody>
                  <a:tcPr marL="91440" marR="91440" marT="45720" marB="45720" anchor="ctr">
                    <a:solidFill>
                      <a:srgbClr val="FFFFFF"/>
                    </a:solidFill>
                  </a:tcPr>
                </a:tc>
              </a:tr>
            </a:tbl>
          </a:graphicData>
        </a:graphic>
      </p:graphicFrame>
      <p:sp>
        <p:nvSpPr>
          <p:cNvPr id="4" name="Les coûts fixes restent à 1 200 MAD et le coû">
            <a:extLst xmlns:a="http://schemas.openxmlformats.org/drawingml/2006/main">
              <a:ext uri="{FF2B5EF4-FFF2-40B4-BE49-F238E27FC236}">
                <a16:creationId xmlns:a16="http://schemas.microsoft.com/office/drawing/2014/main" id="{964BE90F-4B35-459F-BC04-4BFFE9986616}"/>
              </a:ext>
            </a:extLst>
          </p:cNvPr>
          <p:cNvSpPr>
            <a:spLocks xmlns:a="http://schemas.openxmlformats.org/drawingml/2006/main" noGrp="1"/>
          </p:cNvSpPr>
          <p:nvPr/>
        </p:nvSpPr>
        <p:spPr>
          <a:xfrm xmlns:a="http://schemas.openxmlformats.org/drawingml/2006/main">
            <a:off x="609600" y="56292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Les coûts fixes restent à 1 200 MAD et le coût variable à 18 MAD par unité.</a:t>
            </a:r>
          </a:p>
        </p:txBody>
      </p:sp>
      <p:sp>
        <p:nvSpPr>
          <p:cNvPr id="5" name="N18 • Projet • Exemple">
            <a:extLst xmlns:a="http://schemas.openxmlformats.org/drawingml/2006/main">
              <a:ext uri="{FF2B5EF4-FFF2-40B4-BE49-F238E27FC236}">
                <a16:creationId xmlns:a16="http://schemas.microsoft.com/office/drawing/2014/main" id="{636319D8-C1F5-4B43-8537-AD5578F2BAE0}"/>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N18 • Projet • Exemple</a:t>
            </a:r>
          </a:p>
        </p:txBody>
      </p:sp>
      <p:sp>
        <p:nvSpPr>
          <p:cNvPr id="6" name="095 / 100">
            <a:extLst xmlns:a="http://schemas.openxmlformats.org/drawingml/2006/main">
              <a:ext uri="{FF2B5EF4-FFF2-40B4-BE49-F238E27FC236}">
                <a16:creationId xmlns:a16="http://schemas.microsoft.com/office/drawing/2014/main" id="{B1FE1869-D8FC-4953-8D05-073B018D0D49}"/>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095 / 100</a:t>
            </a:r>
          </a:p>
        </p:txBody>
      </p:sp>
    </p:spTree>
    <p:extLst>
      <p:ext uri="{BB962C8B-B14F-4D97-AF65-F5344CB8AC3E}">
        <p14:creationId xmlns:p14="http://schemas.microsoft.com/office/powerpoint/2010/main" val="1650553691"/>
      </p:ext>
    </p:extLst>
  </p:cSld>
</p:sld>
</file>

<file path=ppt/slides/slide9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14" name="N18 · LES SIMULATIONS ET LES SCÉNARIOS">
            <a:extLst xmlns:a="http://schemas.openxmlformats.org/drawingml/2006/main">
              <a:ext uri="{FF2B5EF4-FFF2-40B4-BE49-F238E27FC236}">
                <a16:creationId xmlns:a16="http://schemas.microsoft.com/office/drawing/2014/main" id="{DD4B28CB-2EAD-43B9-93F5-8327CE1866B9}"/>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N18 · LES SIMULATIONS ET LES SCÉNARIOS</a:t>
            </a:r>
          </a:p>
        </p:txBody>
      </p:sp>
      <p:sp>
        <p:nvSpPr>
          <p:cNvPr id="2" name="La démonstration dans Excel">
            <a:extLst xmlns:a="http://schemas.openxmlformats.org/drawingml/2006/main">
              <a:ext uri="{FF2B5EF4-FFF2-40B4-BE49-F238E27FC236}">
                <a16:creationId xmlns:a16="http://schemas.microsoft.com/office/drawing/2014/main" id="{1D343A20-6892-4195-9F90-C41679CC31FE}"/>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démonstration dans Excel</a:t>
            </a:r>
          </a:p>
        </p:txBody>
      </p:sp>
      <p:sp>
        <p:nvSpPr>
          <p:cNvPr id="3" name="01">
            <a:extLst xmlns:a="http://schemas.openxmlformats.org/drawingml/2006/main">
              <a:ext uri="{FF2B5EF4-FFF2-40B4-BE49-F238E27FC236}">
                <a16:creationId xmlns:a16="http://schemas.microsoft.com/office/drawing/2014/main" id="{FC5340A6-9D49-4103-80DD-FDE5542E4676}"/>
              </a:ext>
            </a:extLst>
          </p:cNvPr>
          <p:cNvSpPr>
            <a:spLocks xmlns:a="http://schemas.openxmlformats.org/drawingml/2006/main" noGrp="1"/>
          </p:cNvSpPr>
          <p:nvPr/>
        </p:nvSpPr>
        <p:spPr>
          <a:xfrm xmlns:a="http://schemas.openxmlformats.org/drawingml/2006/main">
            <a:off x="609600" y="21050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Consigner les hypothèses et le résultat du ca">
            <a:extLst xmlns:a="http://schemas.openxmlformats.org/drawingml/2006/main">
              <a:ext uri="{FF2B5EF4-FFF2-40B4-BE49-F238E27FC236}">
                <a16:creationId xmlns:a16="http://schemas.microsoft.com/office/drawing/2014/main" id="{67387818-7478-4232-8F1D-502D467D94D2}"/>
              </a:ext>
            </a:extLst>
          </p:cNvPr>
          <p:cNvSpPr>
            <a:spLocks xmlns:a="http://schemas.openxmlformats.org/drawingml/2006/main" noGrp="1"/>
          </p:cNvSpPr>
          <p:nvPr/>
        </p:nvSpPr>
        <p:spPr>
          <a:xfrm xmlns:a="http://schemas.openxmlformats.org/drawingml/2006/main">
            <a:off x="1466850" y="21240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Consigner les hypothèses et le résultat du cas de base dans le journal.</a:t>
            </a:r>
          </a:p>
        </p:txBody>
      </p:sp>
      <p:sp>
        <p:nvSpPr>
          <p:cNvPr id="5" name="02">
            <a:extLst xmlns:a="http://schemas.openxmlformats.org/drawingml/2006/main">
              <a:ext uri="{FF2B5EF4-FFF2-40B4-BE49-F238E27FC236}">
                <a16:creationId xmlns:a16="http://schemas.microsoft.com/office/drawing/2014/main" id="{E137B8C8-432A-4266-95B4-8CE5D3E6715E}"/>
              </a:ext>
            </a:extLst>
          </p:cNvPr>
          <p:cNvSpPr>
            <a:spLocks xmlns:a="http://schemas.openxmlformats.org/drawingml/2006/main" noGrp="1"/>
          </p:cNvSpPr>
          <p:nvPr/>
        </p:nvSpPr>
        <p:spPr>
          <a:xfrm xmlns:a="http://schemas.openxmlformats.org/drawingml/2006/main">
            <a:off x="609600" y="33051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Tester 80 ventes, copier les valeurs, puis ré">
            <a:extLst xmlns:a="http://schemas.openxmlformats.org/drawingml/2006/main">
              <a:ext uri="{FF2B5EF4-FFF2-40B4-BE49-F238E27FC236}">
                <a16:creationId xmlns:a16="http://schemas.microsoft.com/office/drawing/2014/main" id="{2815A620-8E34-4246-AE3F-0992FCB95FF1}"/>
              </a:ext>
            </a:extLst>
          </p:cNvPr>
          <p:cNvSpPr>
            <a:spLocks xmlns:a="http://schemas.openxmlformats.org/drawingml/2006/main" noGrp="1"/>
          </p:cNvSpPr>
          <p:nvPr/>
        </p:nvSpPr>
        <p:spPr>
          <a:xfrm xmlns:a="http://schemas.openxmlformats.org/drawingml/2006/main">
            <a:off x="1466850" y="332422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Tester 80 ventes, copier les valeurs, puis rétablir 120.</a:t>
            </a:r>
          </a:p>
        </p:txBody>
      </p:sp>
      <p:sp>
        <p:nvSpPr>
          <p:cNvPr id="7" name="03">
            <a:extLst xmlns:a="http://schemas.openxmlformats.org/drawingml/2006/main">
              <a:ext uri="{FF2B5EF4-FFF2-40B4-BE49-F238E27FC236}">
                <a16:creationId xmlns:a16="http://schemas.microsoft.com/office/drawing/2014/main" id="{7E51D9A8-9B2C-4511-A797-852CE8478A24}"/>
              </a:ext>
            </a:extLst>
          </p:cNvPr>
          <p:cNvSpPr>
            <a:spLocks xmlns:a="http://schemas.openxmlformats.org/drawingml/2006/main" noGrp="1"/>
          </p:cNvSpPr>
          <p:nvPr/>
        </p:nvSpPr>
        <p:spPr>
          <a:xfrm xmlns:a="http://schemas.openxmlformats.org/drawingml/2006/main">
            <a:off x="609600" y="4505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Tester un prix de 32, copier les valeurs, pui">
            <a:extLst xmlns:a="http://schemas.openxmlformats.org/drawingml/2006/main">
              <a:ext uri="{FF2B5EF4-FFF2-40B4-BE49-F238E27FC236}">
                <a16:creationId xmlns:a16="http://schemas.microsoft.com/office/drawing/2014/main" id="{A4224D94-710A-49ED-9536-E1010A25A609}"/>
              </a:ext>
            </a:extLst>
          </p:cNvPr>
          <p:cNvSpPr>
            <a:spLocks xmlns:a="http://schemas.openxmlformats.org/drawingml/2006/main" noGrp="1"/>
          </p:cNvSpPr>
          <p:nvPr/>
        </p:nvSpPr>
        <p:spPr>
          <a:xfrm xmlns:a="http://schemas.openxmlformats.org/drawingml/2006/main">
            <a:off x="1466850" y="4524375"/>
            <a:ext cx="45434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6392F"/>
                </a:solidFill>
                <a:latin typeface="DejaVu Sans"/>
                <a:ea typeface="DejaVu Sans"/>
                <a:cs typeface="DejaVu Sans"/>
              </a:defRPr>
            </a:pPr>
            <a:r>
              <a:rPr sz="1875" b="0">
                <a:solidFill>
                  <a:srgbClr val="16392F"/>
                </a:solidFill>
                <a:latin typeface="DejaVu Sans"/>
                <a:ea typeface="DejaVu Sans"/>
                <a:cs typeface="DejaVu Sans"/>
              </a:rPr>
              <a:t>Tester un prix de 32, copier les valeurs, puis rétablir 30.</a:t>
            </a:r>
          </a:p>
        </p:txBody>
      </p:sp>
      <p:sp>
        <p:nvSpPr>
          <p:cNvPr id="9" name="À SAISIR OU À VÉRIFIER">
            <a:extLst xmlns:a="http://schemas.openxmlformats.org/drawingml/2006/main">
              <a:ext uri="{FF2B5EF4-FFF2-40B4-BE49-F238E27FC236}">
                <a16:creationId xmlns:a16="http://schemas.microsoft.com/office/drawing/2014/main" id="{8BE1A122-C87A-454A-A965-ADF778300345}"/>
              </a:ext>
            </a:extLst>
          </p:cNvPr>
          <p:cNvSpPr>
            <a:spLocks xmlns:a="http://schemas.openxmlformats.org/drawingml/2006/main" noGrp="1"/>
          </p:cNvSpPr>
          <p:nvPr/>
        </p:nvSpPr>
        <p:spPr>
          <a:xfrm xmlns:a="http://schemas.openxmlformats.org/drawingml/2006/main">
            <a:off x="6610350" y="2114550"/>
            <a:ext cx="48006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SAISIR OU À VÉRIFIER</a:t>
            </a:r>
          </a:p>
        </p:txBody>
      </p:sp>
      <p:sp>
        <p:nvSpPr>
          <p:cNvPr id="10" name="Résultat = volume&#10;× marge&#10;− coûts fixes">
            <a:extLst xmlns:a="http://schemas.openxmlformats.org/drawingml/2006/main">
              <a:ext uri="{FF2B5EF4-FFF2-40B4-BE49-F238E27FC236}">
                <a16:creationId xmlns:a16="http://schemas.microsoft.com/office/drawing/2014/main" id="{60E2CEA3-0638-416D-AAE3-3C14D1920FBE}"/>
              </a:ext>
            </a:extLst>
          </p:cNvPr>
          <p:cNvSpPr>
            <a:spLocks xmlns:a="http://schemas.openxmlformats.org/drawingml/2006/main" noGrp="1"/>
          </p:cNvSpPr>
          <p:nvPr/>
        </p:nvSpPr>
        <p:spPr>
          <a:xfrm xmlns:a="http://schemas.openxmlformats.org/drawingml/2006/main">
            <a:off x="6610350" y="2809875"/>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Résultat = volume</a:t>
            </a:r>
          </a:p>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 marge</a:t>
            </a:r>
          </a:p>
          <a:p xmlns:a="http://schemas.openxmlformats.org/drawingml/2006/main">
            <a:pPr algn="l">
              <a:defRPr sz="2175" b="1">
                <a:solidFill>
                  <a:srgbClr val="8F541C"/>
                </a:solidFill>
                <a:latin typeface="DejaVu Sans Mono"/>
                <a:ea typeface="DejaVu Sans Mono"/>
                <a:cs typeface="DejaVu Sans Mono"/>
              </a:defRPr>
            </a:pPr>
            <a:r>
              <a:rPr sz="2175" b="1">
                <a:solidFill>
                  <a:srgbClr val="8F541C"/>
                </a:solidFill>
                <a:latin typeface="DejaVu Sans Mono"/>
                <a:ea typeface="DejaVu Sans Mono"/>
                <a:cs typeface="DejaVu Sans Mono"/>
              </a:rPr>
              <a:t>− coûts fixes</a:t>
            </a:r>
          </a:p>
        </p:txBody>
      </p:sp>
      <p:sp>
        <p:nvSpPr>
          <p:cNvPr id="11" name="Feuille : Projet">
            <a:extLst xmlns:a="http://schemas.openxmlformats.org/drawingml/2006/main">
              <a:ext uri="{FF2B5EF4-FFF2-40B4-BE49-F238E27FC236}">
                <a16:creationId xmlns:a16="http://schemas.microsoft.com/office/drawing/2014/main" id="{59DE529E-436C-47C4-8A7D-214AE5EC986B}"/>
              </a:ext>
            </a:extLst>
          </p:cNvPr>
          <p:cNvSpPr>
            <a:spLocks xmlns:a="http://schemas.openxmlformats.org/drawingml/2006/main" noGrp="1"/>
          </p:cNvSpPr>
          <p:nvPr/>
        </p:nvSpPr>
        <p:spPr>
          <a:xfrm xmlns:a="http://schemas.openxmlformats.org/drawingml/2006/main">
            <a:off x="6610350" y="5419725"/>
            <a:ext cx="4838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56675F"/>
                </a:solidFill>
                <a:latin typeface="DejaVu Sans"/>
                <a:ea typeface="DejaVu Sans"/>
                <a:cs typeface="DejaVu Sans"/>
              </a:defRPr>
            </a:pPr>
            <a:r>
              <a:rPr sz="1800" b="0">
                <a:solidFill>
                  <a:srgbClr val="56675F"/>
                </a:solidFill>
                <a:latin typeface="DejaVu Sans"/>
                <a:ea typeface="DejaVu Sans"/>
                <a:cs typeface="DejaVu Sans"/>
              </a:rPr>
              <a:t>Feuille : Projet</a:t>
            </a:r>
          </a:p>
        </p:txBody>
      </p:sp>
      <p:sp>
        <p:nvSpPr>
          <p:cNvPr id="12" name="N18 • Projet • Démonstration">
            <a:extLst xmlns:a="http://schemas.openxmlformats.org/drawingml/2006/main">
              <a:ext uri="{FF2B5EF4-FFF2-40B4-BE49-F238E27FC236}">
                <a16:creationId xmlns:a16="http://schemas.microsoft.com/office/drawing/2014/main" id="{F3E8A036-DE71-4A5F-A90F-A30423088E3F}"/>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N18 • Projet • Démonstration</a:t>
            </a:r>
          </a:p>
        </p:txBody>
      </p:sp>
      <p:sp>
        <p:nvSpPr>
          <p:cNvPr id="13" name="096 / 100">
            <a:extLst xmlns:a="http://schemas.openxmlformats.org/drawingml/2006/main">
              <a:ext uri="{FF2B5EF4-FFF2-40B4-BE49-F238E27FC236}">
                <a16:creationId xmlns:a16="http://schemas.microsoft.com/office/drawing/2014/main" id="{F1424C1F-3B55-478C-A9F1-C22AFBA3E61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096 / 100</a:t>
            </a:r>
          </a:p>
        </p:txBody>
      </p:sp>
    </p:spTree>
    <p:extLst>
      <p:ext uri="{BB962C8B-B14F-4D97-AF65-F5344CB8AC3E}">
        <p14:creationId xmlns:p14="http://schemas.microsoft.com/office/powerpoint/2010/main" val="2113164315"/>
      </p:ext>
    </p:extLst>
  </p:cSld>
</p:sld>
</file>

<file path=ppt/slides/slide97.xml><?xml version="1.0" encoding="utf-8"?>
<p:sld xmlns:p="http://schemas.openxmlformats.org/presentationml/2006/main">
  <p:cSld>
    <p:bg>
      <p:bgPr>
        <a:solidFill xmlns:a="http://schemas.openxmlformats.org/drawingml/2006/main">
          <a:srgbClr val="F7EEDF"/>
        </a:solidFill>
      </p:bgPr>
    </p:bg>
    <p:spTree>
      <p:nvGrpSpPr>
        <p:cNvPr id="1" name=""/>
        <p:cNvGrpSpPr/>
        <p:nvPr/>
      </p:nvGrpSpPr>
      <p:grpSpPr>
        <a:xfrm xmlns:a="http://schemas.openxmlformats.org/drawingml/2006/main"/>
      </p:grpSpPr>
      <p:sp>
        <p:nvSpPr>
          <p:cNvPr id="13" name="N18 · TRAVAIL INDIVIDUEL · 9 MINUTES">
            <a:extLst xmlns:a="http://schemas.openxmlformats.org/drawingml/2006/main">
              <a:ext uri="{FF2B5EF4-FFF2-40B4-BE49-F238E27FC236}">
                <a16:creationId xmlns:a16="http://schemas.microsoft.com/office/drawing/2014/main" id="{6A2FC14B-11C7-4C66-82EF-C8A28A34535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N18 · TRAVAIL INDIVIDUEL · 9 MINUTES</a:t>
            </a:r>
          </a:p>
        </p:txBody>
      </p:sp>
      <p:sp>
        <p:nvSpPr>
          <p:cNvPr id="2" name="La manipulation à réaliser">
            <a:extLst xmlns:a="http://schemas.openxmlformats.org/drawingml/2006/main">
              <a:ext uri="{FF2B5EF4-FFF2-40B4-BE49-F238E27FC236}">
                <a16:creationId xmlns:a16="http://schemas.microsoft.com/office/drawing/2014/main" id="{C01C809C-2232-4C2F-BD1C-2D1B58CC9CC3}"/>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La manipulation à réaliser</a:t>
            </a:r>
          </a:p>
        </p:txBody>
      </p:sp>
      <p:sp>
        <p:nvSpPr>
          <p:cNvPr id="3" name="01">
            <a:extLst xmlns:a="http://schemas.openxmlformats.org/drawingml/2006/main">
              <a:ext uri="{FF2B5EF4-FFF2-40B4-BE49-F238E27FC236}">
                <a16:creationId xmlns:a16="http://schemas.microsoft.com/office/drawing/2014/main" id="{58F59063-3E93-4B1D-9FBF-1BF3F9221490}"/>
              </a:ext>
            </a:extLst>
          </p:cNvPr>
          <p:cNvSpPr>
            <a:spLocks xmlns:a="http://schemas.openxmlformats.org/drawingml/2006/main" noGrp="1"/>
          </p:cNvSpPr>
          <p:nvPr/>
        </p:nvSpPr>
        <p:spPr>
          <a:xfrm xmlns:a="http://schemas.openxmlformats.org/drawingml/2006/main">
            <a:off x="609600" y="200977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01</a:t>
            </a:r>
          </a:p>
        </p:txBody>
      </p:sp>
      <p:sp>
        <p:nvSpPr>
          <p:cNvPr id="4" name="Remplir les trois essais du journal D7:I9.">
            <a:extLst xmlns:a="http://schemas.openxmlformats.org/drawingml/2006/main">
              <a:ext uri="{FF2B5EF4-FFF2-40B4-BE49-F238E27FC236}">
                <a16:creationId xmlns:a16="http://schemas.microsoft.com/office/drawing/2014/main" id="{15AB76E0-665A-4093-AC3B-E2720246B1B0}"/>
              </a:ext>
            </a:extLst>
          </p:cNvPr>
          <p:cNvSpPr>
            <a:spLocks xmlns:a="http://schemas.openxmlformats.org/drawingml/2006/main" noGrp="1"/>
          </p:cNvSpPr>
          <p:nvPr/>
        </p:nvSpPr>
        <p:spPr>
          <a:xfrm xmlns:a="http://schemas.openxmlformats.org/drawingml/2006/main">
            <a:off x="1466850" y="202882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Remplir les trois essais du journal D7:I9.</a:t>
            </a:r>
          </a:p>
        </p:txBody>
      </p:sp>
      <p:sp>
        <p:nvSpPr>
          <p:cNvPr id="5" name="02">
            <a:extLst xmlns:a="http://schemas.openxmlformats.org/drawingml/2006/main">
              <a:ext uri="{FF2B5EF4-FFF2-40B4-BE49-F238E27FC236}">
                <a16:creationId xmlns:a16="http://schemas.microsoft.com/office/drawing/2014/main" id="{F933F36F-5A0B-45B2-AF69-53DC1DA591C4}"/>
              </a:ext>
            </a:extLst>
          </p:cNvPr>
          <p:cNvSpPr>
            <a:spLocks xmlns:a="http://schemas.openxmlformats.org/drawingml/2006/main" noGrp="1"/>
          </p:cNvSpPr>
          <p:nvPr/>
        </p:nvSpPr>
        <p:spPr>
          <a:xfrm xmlns:a="http://schemas.openxmlformats.org/drawingml/2006/main">
            <a:off x="609600" y="3067050"/>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02</a:t>
            </a:r>
          </a:p>
        </p:txBody>
      </p:sp>
      <p:sp>
        <p:nvSpPr>
          <p:cNvPr id="6" name="Ajouter un essai libre en changeant un seul p">
            <a:extLst xmlns:a="http://schemas.openxmlformats.org/drawingml/2006/main">
              <a:ext uri="{FF2B5EF4-FFF2-40B4-BE49-F238E27FC236}">
                <a16:creationId xmlns:a16="http://schemas.microsoft.com/office/drawing/2014/main" id="{B6B54122-EB02-4D75-86BF-ADCC35E5329E}"/>
              </a:ext>
            </a:extLst>
          </p:cNvPr>
          <p:cNvSpPr>
            <a:spLocks xmlns:a="http://schemas.openxmlformats.org/drawingml/2006/main" noGrp="1"/>
          </p:cNvSpPr>
          <p:nvPr/>
        </p:nvSpPr>
        <p:spPr>
          <a:xfrm xmlns:a="http://schemas.openxmlformats.org/drawingml/2006/main">
            <a:off x="1466850" y="3086100"/>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Ajouter un essai libre en changeant un seul paramètre.</a:t>
            </a:r>
          </a:p>
        </p:txBody>
      </p:sp>
      <p:sp>
        <p:nvSpPr>
          <p:cNvPr id="7" name="03">
            <a:extLst xmlns:a="http://schemas.openxmlformats.org/drawingml/2006/main">
              <a:ext uri="{FF2B5EF4-FFF2-40B4-BE49-F238E27FC236}">
                <a16:creationId xmlns:a16="http://schemas.microsoft.com/office/drawing/2014/main" id="{9EBC34BC-0EE6-4084-8DAE-BC1A622D160C}"/>
              </a:ext>
            </a:extLst>
          </p:cNvPr>
          <p:cNvSpPr>
            <a:spLocks xmlns:a="http://schemas.openxmlformats.org/drawingml/2006/main" noGrp="1"/>
          </p:cNvSpPr>
          <p:nvPr/>
        </p:nvSpPr>
        <p:spPr>
          <a:xfrm xmlns:a="http://schemas.openxmlformats.org/drawingml/2006/main">
            <a:off x="609600" y="4124325"/>
            <a:ext cx="666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1">
                <a:solidFill>
                  <a:srgbClr val="8F541C"/>
                </a:solidFill>
                <a:latin typeface="DejaVu Sans"/>
                <a:ea typeface="DejaVu Sans"/>
                <a:cs typeface="DejaVu Sans"/>
              </a:defRPr>
            </a:pPr>
            <a:r>
              <a:rPr sz="2775" b="1">
                <a:solidFill>
                  <a:srgbClr val="8F541C"/>
                </a:solidFill>
                <a:latin typeface="DejaVu Sans"/>
                <a:ea typeface="DejaVu Sans"/>
                <a:cs typeface="DejaVu Sans"/>
              </a:rPr>
              <a:t>03</a:t>
            </a:r>
          </a:p>
        </p:txBody>
      </p:sp>
      <p:sp>
        <p:nvSpPr>
          <p:cNvPr id="8" name="Écrire un constat, un risque et une informati">
            <a:extLst xmlns:a="http://schemas.openxmlformats.org/drawingml/2006/main">
              <a:ext uri="{FF2B5EF4-FFF2-40B4-BE49-F238E27FC236}">
                <a16:creationId xmlns:a16="http://schemas.microsoft.com/office/drawing/2014/main" id="{8DF24776-AFAB-43DD-A38D-55090A0EE190}"/>
              </a:ext>
            </a:extLst>
          </p:cNvPr>
          <p:cNvSpPr>
            <a:spLocks xmlns:a="http://schemas.openxmlformats.org/drawingml/2006/main" noGrp="1"/>
          </p:cNvSpPr>
          <p:nvPr/>
        </p:nvSpPr>
        <p:spPr>
          <a:xfrm xmlns:a="http://schemas.openxmlformats.org/drawingml/2006/main">
            <a:off x="1466850" y="4143375"/>
            <a:ext cx="97155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6392F"/>
                </a:solidFill>
                <a:latin typeface="DejaVu Sans"/>
                <a:ea typeface="DejaVu Sans"/>
                <a:cs typeface="DejaVu Sans"/>
              </a:defRPr>
            </a:pPr>
            <a:r>
              <a:rPr sz="2100" b="0">
                <a:solidFill>
                  <a:srgbClr val="16392F"/>
                </a:solidFill>
                <a:latin typeface="DejaVu Sans"/>
                <a:ea typeface="DejaVu Sans"/>
                <a:cs typeface="DejaVu Sans"/>
              </a:rPr>
              <a:t>Écrire un constat, un risque et une information à vérifier en A22:A24.</a:t>
            </a:r>
          </a:p>
        </p:txBody>
      </p:sp>
      <p:sp>
        <p:nvSpPr>
          <p:cNvPr id="9" name="PRODUCTION ATTENDUE">
            <a:extLst xmlns:a="http://schemas.openxmlformats.org/drawingml/2006/main">
              <a:ext uri="{FF2B5EF4-FFF2-40B4-BE49-F238E27FC236}">
                <a16:creationId xmlns:a16="http://schemas.microsoft.com/office/drawing/2014/main" id="{983F8738-2236-4A08-97E9-E2139D8281B4}"/>
              </a:ext>
            </a:extLst>
          </p:cNvPr>
          <p:cNvSpPr>
            <a:spLocks xmlns:a="http://schemas.openxmlformats.org/drawingml/2006/main" noGrp="1"/>
          </p:cNvSpPr>
          <p:nvPr/>
        </p:nvSpPr>
        <p:spPr>
          <a:xfrm xmlns:a="http://schemas.openxmlformats.org/drawingml/2006/main">
            <a:off x="609600" y="533400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PRODUCTION ATTENDUE</a:t>
            </a:r>
          </a:p>
        </p:txBody>
      </p:sp>
      <p:sp>
        <p:nvSpPr>
          <p:cNvPr id="10" name="Un journal d’essais et une recommandation chi">
            <a:extLst xmlns:a="http://schemas.openxmlformats.org/drawingml/2006/main">
              <a:ext uri="{FF2B5EF4-FFF2-40B4-BE49-F238E27FC236}">
                <a16:creationId xmlns:a16="http://schemas.microsoft.com/office/drawing/2014/main" id="{0AFB16EC-DA66-4AEE-8441-FCC206241556}"/>
              </a:ext>
            </a:extLst>
          </p:cNvPr>
          <p:cNvSpPr>
            <a:spLocks xmlns:a="http://schemas.openxmlformats.org/drawingml/2006/main" noGrp="1"/>
          </p:cNvSpPr>
          <p:nvPr/>
        </p:nvSpPr>
        <p:spPr>
          <a:xfrm xmlns:a="http://schemas.openxmlformats.org/drawingml/2006/main">
            <a:off x="609600" y="57150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journal d’essais et une recommandation chiffrée en trois phrases.</a:t>
            </a:r>
          </a:p>
        </p:txBody>
      </p:sp>
      <p:sp>
        <p:nvSpPr>
          <p:cNvPr id="11" name="N18 • Projet • Manipulation">
            <a:extLst xmlns:a="http://schemas.openxmlformats.org/drawingml/2006/main">
              <a:ext uri="{FF2B5EF4-FFF2-40B4-BE49-F238E27FC236}">
                <a16:creationId xmlns:a16="http://schemas.microsoft.com/office/drawing/2014/main" id="{9EACAB7C-9665-4542-A537-35B964718E01}"/>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N18 • Projet • Manipulation</a:t>
            </a:r>
          </a:p>
        </p:txBody>
      </p:sp>
      <p:sp>
        <p:nvSpPr>
          <p:cNvPr id="12" name="097 / 100">
            <a:extLst xmlns:a="http://schemas.openxmlformats.org/drawingml/2006/main">
              <a:ext uri="{FF2B5EF4-FFF2-40B4-BE49-F238E27FC236}">
                <a16:creationId xmlns:a16="http://schemas.microsoft.com/office/drawing/2014/main" id="{044965E0-8353-4535-B85A-789783F9BE16}"/>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097 / 100</a:t>
            </a:r>
          </a:p>
        </p:txBody>
      </p:sp>
    </p:spTree>
    <p:extLst>
      <p:ext uri="{BB962C8B-B14F-4D97-AF65-F5344CB8AC3E}">
        <p14:creationId xmlns:p14="http://schemas.microsoft.com/office/powerpoint/2010/main" val="542097023"/>
      </p:ext>
    </p:extLst>
  </p:cSld>
</p:sld>
</file>

<file path=ppt/slides/slide9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8" name="N18 · CORRECTION ET CONSOLIDATION">
            <a:extLst xmlns:a="http://schemas.openxmlformats.org/drawingml/2006/main">
              <a:ext uri="{FF2B5EF4-FFF2-40B4-BE49-F238E27FC236}">
                <a16:creationId xmlns:a16="http://schemas.microsoft.com/office/drawing/2014/main" id="{73D256CA-B99C-418D-9774-428C820BA724}"/>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8F541C"/>
                </a:solidFill>
                <a:latin typeface="DejaVu Sans"/>
                <a:ea typeface="DejaVu Sans"/>
                <a:cs typeface="DejaVu Sans"/>
              </a:defRPr>
            </a:pPr>
            <a:r>
              <a:rPr sz="1425" b="1">
                <a:solidFill>
                  <a:srgbClr val="8F541C"/>
                </a:solidFill>
                <a:latin typeface="DejaVu Sans"/>
                <a:ea typeface="DejaVu Sans"/>
                <a:cs typeface="DejaVu Sans"/>
              </a:rPr>
              <a:t>N18 · CORRECTION ET CONSOLIDATION</a:t>
            </a:r>
          </a:p>
        </p:txBody>
      </p:sp>
      <p:sp>
        <p:nvSpPr>
          <p:cNvPr id="2" name="Les résultats et leur interprétation">
            <a:extLst xmlns:a="http://schemas.openxmlformats.org/drawingml/2006/main">
              <a:ext uri="{FF2B5EF4-FFF2-40B4-BE49-F238E27FC236}">
                <a16:creationId xmlns:a16="http://schemas.microsoft.com/office/drawing/2014/main" id="{C84B4BCB-321F-4350-99B2-3B5545B68BE7}"/>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Les résultats et leur interprétation</a:t>
            </a:r>
          </a:p>
        </p:txBody>
      </p:sp>
      <p:graphicFrame>
        <p:nvGraphicFramePr>
          <p:cNvPr id="10" name=""/>
          <p:cNvGraphicFramePr/>
          <p:nvPr/>
        </p:nvGraphicFramePr>
        <p:xfrm>
          <a:off xmlns:a="http://schemas.openxmlformats.org/drawingml/2006/main" x="609600" y="2066925"/>
          <a:ext xmlns:a="http://schemas.openxmlformats.org/drawingml/2006/main" cx="10972800" cy="3143250"/>
        </p:xfrm>
        <a:graphic xmlns:a="http://schemas.openxmlformats.org/drawingml/2006/main">
          <a:graphicData uri="http://schemas.openxmlformats.org/drawingml/2006/table">
            <a:tbl>
              <a:tblPr/>
              <a:tblGrid>
                <a:gridCol w="4095750"/>
                <a:gridCol w="6877050"/>
              </a:tblGrid>
              <a:tr h="628650">
                <a:tc>
                  <a:txBody>
                    <a:bodyPr wrap="square" lIns="152400" tIns="76200" rIns="152400" bIns="76200">
                      <a:noAutofit/>
                    </a:bodyPr>
                    <a:lstStyle/>
                    <a:p>
                      <a:pPr algn="l"/>
                      <a:r>
                        <a:rPr sz="1875" b="1">
                          <a:solidFill>
                            <a:srgbClr val="FFFFFF"/>
                          </a:solidFill>
                          <a:latin typeface="DejaVu Sans"/>
                          <a:ea typeface="DejaVu Sans"/>
                          <a:cs typeface="DejaVu Sans"/>
                        </a:rPr>
                        <a:t>Point vérifié</a:t>
                      </a:r>
                    </a:p>
                  </a:txBody>
                  <a:tcPr marL="91440" marR="91440" marT="45720" marB="45720" anchor="ctr">
                    <a:solidFill>
                      <a:srgbClr val="8F541C"/>
                    </a:solidFill>
                  </a:tcPr>
                </a:tc>
                <a:tc>
                  <a:txBody>
                    <a:bodyPr wrap="square" lIns="152400" tIns="76200" rIns="152400" bIns="76200">
                      <a:noAutofit/>
                    </a:bodyPr>
                    <a:lstStyle/>
                    <a:p>
                      <a:pPr algn="l"/>
                      <a:r>
                        <a:rPr sz="1875" b="1">
                          <a:solidFill>
                            <a:srgbClr val="FFFFFF"/>
                          </a:solidFill>
                          <a:latin typeface="DejaVu Sans"/>
                          <a:ea typeface="DejaVu Sans"/>
                          <a:cs typeface="DejaVu Sans"/>
                        </a:rPr>
                        <a:t>Résultat attendu</a:t>
                      </a:r>
                    </a:p>
                  </a:txBody>
                  <a:tcPr marL="91440" marR="91440" marT="45720" marB="45720" anchor="ctr">
                    <a:solidFill>
                      <a:srgbClr val="8F541C"/>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Cas de base</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 MAD, seuil 100 unités</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Volume 80</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−240 MAD, seuil 100 unités</a:t>
                      </a:r>
                    </a:p>
                  </a:txBody>
                  <a:tcPr marL="91440" marR="91440" marT="45720" marB="45720" anchor="ctr">
                    <a:solidFill>
                      <a:srgbClr val="F0F4EE"/>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Prix 32 à volume constant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+480 MAD, seuil 86 unités</a:t>
                      </a:r>
                    </a:p>
                  </a:txBody>
                  <a:tcPr marL="91440" marR="91440" marT="45720" marB="45720" anchor="ctr">
                    <a:solidFill>
                      <a:srgbClr val="FFFFFF"/>
                    </a:solidFill>
                  </a:tcPr>
                </a:tc>
              </a:tr>
              <a:tr h="628650">
                <a:tc>
                  <a:txBody>
                    <a:bodyPr wrap="square" lIns="152400" tIns="76200" rIns="152400" bIns="76200">
                      <a:noAutofit/>
                    </a:bodyPr>
                    <a:lstStyle/>
                    <a:p>
                      <a:pPr algn="l"/>
                      <a:r>
                        <a:rPr sz="1950" b="0">
                          <a:solidFill>
                            <a:srgbClr val="16392F"/>
                          </a:solidFill>
                          <a:latin typeface="DejaVu Sans"/>
                          <a:ea typeface="DejaVu Sans"/>
                          <a:cs typeface="DejaVu Sans"/>
                        </a:rPr>
                        <a:t>Point à vérifier</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Une hausse de prix peut modifier la demande</a:t>
                      </a:r>
                    </a:p>
                  </a:txBody>
                  <a:tcPr marL="91440" marR="91440" marT="45720" marB="45720" anchor="ctr">
                    <a:solidFill>
                      <a:srgbClr val="F0F4EE"/>
                    </a:solidFill>
                  </a:tcPr>
                </a:tc>
              </a:tr>
            </a:tbl>
          </a:graphicData>
        </a:graphic>
      </p:graphicFrame>
      <p:sp>
        <p:nvSpPr>
          <p:cNvPr id="4" name="À RETENIR">
            <a:extLst xmlns:a="http://schemas.openxmlformats.org/drawingml/2006/main">
              <a:ext uri="{FF2B5EF4-FFF2-40B4-BE49-F238E27FC236}">
                <a16:creationId xmlns:a16="http://schemas.microsoft.com/office/drawing/2014/main" id="{099C49FB-1FE7-4332-A494-336EB09042DE}"/>
              </a:ext>
            </a:extLst>
          </p:cNvPr>
          <p:cNvSpPr>
            <a:spLocks xmlns:a="http://schemas.openxmlformats.org/drawingml/2006/main" noGrp="1"/>
          </p:cNvSpPr>
          <p:nvPr/>
        </p:nvSpPr>
        <p:spPr>
          <a:xfrm xmlns:a="http://schemas.openxmlformats.org/drawingml/2006/main">
            <a:off x="609600" y="53911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350" b="1">
                <a:solidFill>
                  <a:srgbClr val="8F541C"/>
                </a:solidFill>
                <a:latin typeface="DejaVu Sans"/>
                <a:ea typeface="DejaVu Sans"/>
                <a:cs typeface="DejaVu Sans"/>
              </a:defRPr>
            </a:pPr>
            <a:r>
              <a:rPr sz="1350" b="1">
                <a:solidFill>
                  <a:srgbClr val="8F541C"/>
                </a:solidFill>
                <a:latin typeface="DejaVu Sans"/>
                <a:ea typeface="DejaVu Sans"/>
                <a:cs typeface="DejaVu Sans"/>
              </a:rPr>
              <a:t>À RETENIR</a:t>
            </a:r>
          </a:p>
        </p:txBody>
      </p:sp>
      <p:sp>
        <p:nvSpPr>
          <p:cNvPr id="5" name="Le modèle éclaire la décision. La demande, la">
            <a:extLst xmlns:a="http://schemas.openxmlformats.org/drawingml/2006/main">
              <a:ext uri="{FF2B5EF4-FFF2-40B4-BE49-F238E27FC236}">
                <a16:creationId xmlns:a16="http://schemas.microsoft.com/office/drawing/2014/main" id="{AC805075-40C6-40E6-A305-38B658C94668}"/>
              </a:ext>
            </a:extLst>
          </p:cNvPr>
          <p:cNvSpPr>
            <a:spLocks xmlns:a="http://schemas.openxmlformats.org/drawingml/2006/main" noGrp="1"/>
          </p:cNvSpPr>
          <p:nvPr/>
        </p:nvSpPr>
        <p:spPr>
          <a:xfrm xmlns:a="http://schemas.openxmlformats.org/drawingml/2006/main">
            <a:off x="609600" y="5743575"/>
            <a:ext cx="109728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6392F"/>
                </a:solidFill>
                <a:latin typeface="DejaVu Sans"/>
                <a:ea typeface="DejaVu Sans"/>
                <a:cs typeface="DejaVu Sans"/>
              </a:defRPr>
            </a:pPr>
            <a:r>
              <a:rPr sz="1875" b="1">
                <a:solidFill>
                  <a:srgbClr val="16392F"/>
                </a:solidFill>
                <a:latin typeface="DejaVu Sans"/>
                <a:ea typeface="DejaVu Sans"/>
                <a:cs typeface="DejaVu Sans"/>
              </a:rPr>
              <a:t>Le modèle éclaire la décision. La demande, la capacité et les coûts restent à vérifier.</a:t>
            </a:r>
          </a:p>
        </p:txBody>
      </p:sp>
      <p:sp>
        <p:nvSpPr>
          <p:cNvPr id="6" name="N18 • Projet • Correction">
            <a:extLst xmlns:a="http://schemas.openxmlformats.org/drawingml/2006/main">
              <a:ext uri="{FF2B5EF4-FFF2-40B4-BE49-F238E27FC236}">
                <a16:creationId xmlns:a16="http://schemas.microsoft.com/office/drawing/2014/main" id="{7635D096-4DA8-4A4E-BFA4-471EB57024A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N18 • Projet • Correction</a:t>
            </a:r>
          </a:p>
        </p:txBody>
      </p:sp>
      <p:sp>
        <p:nvSpPr>
          <p:cNvPr id="7" name="098 / 100">
            <a:extLst xmlns:a="http://schemas.openxmlformats.org/drawingml/2006/main">
              <a:ext uri="{FF2B5EF4-FFF2-40B4-BE49-F238E27FC236}">
                <a16:creationId xmlns:a16="http://schemas.microsoft.com/office/drawing/2014/main" id="{A887D73A-DC51-44F4-BD32-BC72696351CC}"/>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098 / 100</a:t>
            </a:r>
          </a:p>
        </p:txBody>
      </p:sp>
    </p:spTree>
    <p:extLst>
      <p:ext uri="{BB962C8B-B14F-4D97-AF65-F5344CB8AC3E}">
        <p14:creationId xmlns:p14="http://schemas.microsoft.com/office/powerpoint/2010/main" val="356589713"/>
      </p:ext>
    </p:extLst>
  </p:cSld>
</p:sld>
</file>

<file path=ppt/slides/slide9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7" name="LE RÉSULTAT DU PARCOURS">
            <a:extLst xmlns:a="http://schemas.openxmlformats.org/drawingml/2006/main">
              <a:ext uri="{FF2B5EF4-FFF2-40B4-BE49-F238E27FC236}">
                <a16:creationId xmlns:a16="http://schemas.microsoft.com/office/drawing/2014/main" id="{B04C6310-74A0-4840-BD5C-263F5AF682A8}"/>
              </a:ext>
            </a:extLst>
          </p:cNvPr>
          <p:cNvSpPr>
            <a:spLocks xmlns:a="http://schemas.openxmlformats.org/drawingml/2006/main" noGrp="1"/>
          </p:cNvSpPr>
          <p:nvPr/>
        </p:nvSpPr>
        <p:spPr>
          <a:xfrm xmlns:a="http://schemas.openxmlformats.org/drawingml/2006/main">
            <a:off x="609600" y="3810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425" b="1">
                <a:solidFill>
                  <a:srgbClr val="176A50"/>
                </a:solidFill>
                <a:latin typeface="DejaVu Sans"/>
                <a:ea typeface="DejaVu Sans"/>
                <a:cs typeface="DejaVu Sans"/>
              </a:defRPr>
            </a:pPr>
            <a:r>
              <a:rPr sz="1425" b="1">
                <a:solidFill>
                  <a:srgbClr val="176A50"/>
                </a:solidFill>
                <a:latin typeface="DejaVu Sans"/>
                <a:ea typeface="DejaVu Sans"/>
                <a:cs typeface="DejaVu Sans"/>
              </a:rPr>
              <a:t>LE RÉSULTAT DU PARCOURS</a:t>
            </a:r>
          </a:p>
        </p:txBody>
      </p:sp>
      <p:sp>
        <p:nvSpPr>
          <p:cNvPr id="2" name="Un dossier Excel exploitable">
            <a:extLst xmlns:a="http://schemas.openxmlformats.org/drawingml/2006/main">
              <a:ext uri="{FF2B5EF4-FFF2-40B4-BE49-F238E27FC236}">
                <a16:creationId xmlns:a16="http://schemas.microsoft.com/office/drawing/2014/main" id="{16C3CCBC-8D66-4151-8468-6C6E63D865F2}"/>
              </a:ext>
            </a:extLst>
          </p:cNvPr>
          <p:cNvSpPr>
            <a:spLocks xmlns:a="http://schemas.openxmlformats.org/drawingml/2006/main" noGrp="1"/>
          </p:cNvSpPr>
          <p:nvPr/>
        </p:nvSpPr>
        <p:spPr>
          <a:xfrm xmlns:a="http://schemas.openxmlformats.org/drawingml/2006/main">
            <a:off x="609600" y="8572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16392F"/>
                </a:solidFill>
                <a:latin typeface="DejaVu Sans"/>
                <a:ea typeface="DejaVu Sans"/>
                <a:cs typeface="DejaVu Sans"/>
              </a:defRPr>
            </a:pPr>
            <a:r>
              <a:rPr sz="3225" b="1">
                <a:solidFill>
                  <a:srgbClr val="16392F"/>
                </a:solidFill>
                <a:latin typeface="DejaVu Sans"/>
                <a:ea typeface="DejaVu Sans"/>
                <a:cs typeface="DejaVu Sans"/>
              </a:rPr>
              <a:t>Un dossier Excel exploitable</a:t>
            </a:r>
          </a:p>
        </p:txBody>
      </p:sp>
      <p:graphicFrame>
        <p:nvGraphicFramePr>
          <p:cNvPr id="9" name=""/>
          <p:cNvGraphicFramePr/>
          <p:nvPr/>
        </p:nvGraphicFramePr>
        <p:xfrm>
          <a:off xmlns:a="http://schemas.openxmlformats.org/drawingml/2006/main" x="609600" y="2009775"/>
          <a:ext xmlns:a="http://schemas.openxmlformats.org/drawingml/2006/main" cx="10972800" cy="3333750"/>
        </p:xfrm>
        <a:graphic xmlns:a="http://schemas.openxmlformats.org/drawingml/2006/main">
          <a:graphicData uri="http://schemas.openxmlformats.org/drawingml/2006/table">
            <a:tbl>
              <a:tblPr/>
              <a:tblGrid>
                <a:gridCol w="3238500"/>
                <a:gridCol w="7734300"/>
              </a:tblGrid>
              <a:tr h="666750">
                <a:tc>
                  <a:txBody>
                    <a:bodyPr wrap="square" lIns="152400" tIns="76200" rIns="152400" bIns="76200">
                      <a:noAutofit/>
                    </a:bodyPr>
                    <a:lstStyle/>
                    <a:p>
                      <a:pPr algn="l"/>
                      <a:r>
                        <a:rPr sz="1875" b="1">
                          <a:solidFill>
                            <a:srgbClr val="FFFFFF"/>
                          </a:solidFill>
                          <a:latin typeface="DejaVu Sans"/>
                          <a:ea typeface="DejaVu Sans"/>
                          <a:cs typeface="DejaVu Sans"/>
                        </a:rPr>
                        <a:t>Livrable</a:t>
                      </a:r>
                    </a:p>
                  </a:txBody>
                  <a:tcPr marL="91440" marR="91440" marT="45720" marB="45720" anchor="ctr">
                    <a:solidFill>
                      <a:srgbClr val="176A50"/>
                    </a:solidFill>
                  </a:tcPr>
                </a:tc>
                <a:tc>
                  <a:txBody>
                    <a:bodyPr wrap="square" lIns="152400" tIns="76200" rIns="152400" bIns="76200">
                      <a:noAutofit/>
                    </a:bodyPr>
                    <a:lstStyle/>
                    <a:p>
                      <a:pPr algn="l"/>
                      <a:r>
                        <a:rPr sz="1875" b="1">
                          <a:solidFill>
                            <a:srgbClr val="FFFFFF"/>
                          </a:solidFill>
                          <a:latin typeface="DejaVu Sans"/>
                          <a:ea typeface="DejaVu Sans"/>
                          <a:cs typeface="DejaVu Sans"/>
                        </a:rPr>
                        <a:t>Contrôle de qualité</a:t>
                      </a:r>
                    </a:p>
                  </a:txBody>
                  <a:tcPr marL="91440" marR="91440" marT="45720" marB="45720" anchor="ctr">
                    <a:solidFill>
                      <a:srgbClr val="176A50"/>
                    </a:solidFill>
                  </a:tcPr>
                </a:tc>
              </a:tr>
              <a:tr h="666750">
                <a:tc>
                  <a:txBody>
                    <a:bodyPr wrap="square" lIns="152400" tIns="76200" rIns="152400" bIns="76200">
                      <a:noAutofit/>
                    </a:bodyPr>
                    <a:lstStyle/>
                    <a:p>
                      <a:pPr algn="l"/>
                      <a:r>
                        <a:rPr sz="1950" b="0">
                          <a:solidFill>
                            <a:srgbClr val="16392F"/>
                          </a:solidFill>
                          <a:latin typeface="DejaVu Sans"/>
                          <a:ea typeface="DejaVu Sans"/>
                          <a:cs typeface="DejaVu Sans"/>
                        </a:rPr>
                        <a:t>Budget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Des formules, 3 990 MAD hors réserve et 100 % des parts.</a:t>
                      </a:r>
                    </a:p>
                  </a:txBody>
                  <a:tcPr marL="91440" marR="91440" marT="45720" marB="45720" anchor="ctr">
                    <a:solidFill>
                      <a:srgbClr val="FFFFFF"/>
                    </a:solidFill>
                  </a:tcPr>
                </a:tc>
              </a:tr>
              <a:tr h="666750">
                <a:tc>
                  <a:txBody>
                    <a:bodyPr wrap="square" lIns="152400" tIns="76200" rIns="152400" bIns="76200">
                      <a:noAutofit/>
                    </a:bodyPr>
                    <a:lstStyle/>
                    <a:p>
                      <a:pPr algn="l"/>
                      <a:r>
                        <a:rPr sz="1950" b="0">
                          <a:solidFill>
                            <a:srgbClr val="16392F"/>
                          </a:solidFill>
                          <a:latin typeface="DejaVu Sans"/>
                          <a:ea typeface="DejaVu Sans"/>
                          <a:cs typeface="DejaVu Sans"/>
                        </a:rPr>
                        <a:t>Analyse de ventes</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24 transactions, un total de 5 127 MAD et des synthèses cohérentes.</a:t>
                      </a:r>
                    </a:p>
                  </a:txBody>
                  <a:tcPr marL="91440" marR="91440" marT="45720" marB="45720" anchor="ctr">
                    <a:solidFill>
                      <a:srgbClr val="F0F4EE"/>
                    </a:solidFill>
                  </a:tcPr>
                </a:tc>
              </a:tr>
              <a:tr h="666750">
                <a:tc>
                  <a:txBody>
                    <a:bodyPr wrap="square" lIns="152400" tIns="76200" rIns="152400" bIns="76200">
                      <a:noAutofit/>
                    </a:bodyPr>
                    <a:lstStyle/>
                    <a:p>
                      <a:pPr algn="l"/>
                      <a:r>
                        <a:rPr sz="1950" b="0">
                          <a:solidFill>
                            <a:srgbClr val="16392F"/>
                          </a:solidFill>
                          <a:latin typeface="DejaVu Sans"/>
                          <a:ea typeface="DejaVu Sans"/>
                          <a:cs typeface="DejaVu Sans"/>
                        </a:rPr>
                        <a:t>Projet</a:t>
                      </a:r>
                    </a:p>
                  </a:txBody>
                  <a:tcPr marL="91440" marR="91440" marT="45720" marB="45720" anchor="ctr">
                    <a:solidFill>
                      <a:srgbClr val="FFFFFF"/>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 résultat de 240 MAD au cas de base et trois essais documentés.</a:t>
                      </a:r>
                    </a:p>
                  </a:txBody>
                  <a:tcPr marL="91440" marR="91440" marT="45720" marB="45720" anchor="ctr">
                    <a:solidFill>
                      <a:srgbClr val="FFFFFF"/>
                    </a:solidFill>
                  </a:tcPr>
                </a:tc>
              </a:tr>
              <a:tr h="666750">
                <a:tc>
                  <a:txBody>
                    <a:bodyPr wrap="square" lIns="152400" tIns="76200" rIns="152400" bIns="76200">
                      <a:noAutofit/>
                    </a:bodyPr>
                    <a:lstStyle/>
                    <a:p>
                      <a:pPr algn="l"/>
                      <a:r>
                        <a:rPr sz="1950" b="0">
                          <a:solidFill>
                            <a:srgbClr val="16392F"/>
                          </a:solidFill>
                          <a:latin typeface="DejaVu Sans"/>
                          <a:ea typeface="DejaVu Sans"/>
                          <a:cs typeface="DejaVu Sans"/>
                        </a:rPr>
                        <a:t>Conclusion</a:t>
                      </a:r>
                    </a:p>
                  </a:txBody>
                  <a:tcPr marL="91440" marR="91440" marT="45720" marB="45720" anchor="ctr">
                    <a:solidFill>
                      <a:srgbClr val="F0F4EE"/>
                    </a:solidFill>
                  </a:tcPr>
                </a:tc>
                <a:tc>
                  <a:txBody>
                    <a:bodyPr wrap="square" lIns="152400" tIns="76200" rIns="152400" bIns="76200">
                      <a:noAutofit/>
                    </a:bodyPr>
                    <a:lstStyle/>
                    <a:p>
                      <a:pPr algn="l"/>
                      <a:r>
                        <a:rPr sz="1950" b="0">
                          <a:solidFill>
                            <a:srgbClr val="16392F"/>
                          </a:solidFill>
                          <a:latin typeface="DejaVu Sans"/>
                          <a:ea typeface="DejaVu Sans"/>
                          <a:cs typeface="DejaVu Sans"/>
                        </a:rPr>
                        <a:t>Un constat chiffré, une limite et une information à vérifier.</a:t>
                      </a:r>
                    </a:p>
                  </a:txBody>
                  <a:tcPr marL="91440" marR="91440" marT="45720" marB="45720" anchor="ctr">
                    <a:solidFill>
                      <a:srgbClr val="F0F4EE"/>
                    </a:solidFill>
                  </a:tcPr>
                </a:tc>
              </a:tr>
            </a:tbl>
          </a:graphicData>
        </a:graphic>
      </p:graphicFrame>
      <p:sp>
        <p:nvSpPr>
          <p:cNvPr id="4" name="Un tiers doit pouvoir comprendre les données,">
            <a:extLst xmlns:a="http://schemas.openxmlformats.org/drawingml/2006/main">
              <a:ext uri="{FF2B5EF4-FFF2-40B4-BE49-F238E27FC236}">
                <a16:creationId xmlns:a16="http://schemas.microsoft.com/office/drawing/2014/main" id="{922941FA-BBAB-428D-9F69-75B256302C66}"/>
              </a:ext>
            </a:extLst>
          </p:cNvPr>
          <p:cNvSpPr>
            <a:spLocks xmlns:a="http://schemas.openxmlformats.org/drawingml/2006/main" noGrp="1"/>
          </p:cNvSpPr>
          <p:nvPr/>
        </p:nvSpPr>
        <p:spPr>
          <a:xfrm xmlns:a="http://schemas.openxmlformats.org/drawingml/2006/main">
            <a:off x="609600" y="5724525"/>
            <a:ext cx="10934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6392F"/>
                </a:solidFill>
                <a:latin typeface="DejaVu Sans"/>
                <a:ea typeface="DejaVu Sans"/>
                <a:cs typeface="DejaVu Sans"/>
              </a:defRPr>
            </a:pPr>
            <a:r>
              <a:rPr sz="2025" b="1">
                <a:solidFill>
                  <a:srgbClr val="16392F"/>
                </a:solidFill>
                <a:latin typeface="DejaVu Sans"/>
                <a:ea typeface="DejaVu Sans"/>
                <a:cs typeface="DejaVu Sans"/>
              </a:rPr>
              <a:t>Un tiers doit pouvoir comprendre les données, les calculs et votre conclusion.</a:t>
            </a:r>
          </a:p>
        </p:txBody>
      </p:sp>
      <p:sp>
        <p:nvSpPr>
          <p:cNvPr id="5" name="EXCEL POUR L’ÉCONOMIE">
            <a:extLst xmlns:a="http://schemas.openxmlformats.org/drawingml/2006/main">
              <a:ext uri="{FF2B5EF4-FFF2-40B4-BE49-F238E27FC236}">
                <a16:creationId xmlns:a16="http://schemas.microsoft.com/office/drawing/2014/main" id="{66A73DF6-E02A-469B-B11E-34FEE1C0257A}"/>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EXCEL POUR L’ÉCONOMIE</a:t>
            </a:r>
          </a:p>
        </p:txBody>
      </p:sp>
      <p:sp>
        <p:nvSpPr>
          <p:cNvPr id="6" name="099 / 100">
            <a:extLst xmlns:a="http://schemas.openxmlformats.org/drawingml/2006/main">
              <a:ext uri="{FF2B5EF4-FFF2-40B4-BE49-F238E27FC236}">
                <a16:creationId xmlns:a16="http://schemas.microsoft.com/office/drawing/2014/main" id="{800AE638-7FB9-4CFF-8B42-74D54D965E81}"/>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56675F"/>
                </a:solidFill>
                <a:latin typeface="DejaVu Sans"/>
                <a:ea typeface="DejaVu Sans"/>
                <a:cs typeface="DejaVu Sans"/>
              </a:defRPr>
            </a:pPr>
            <a:r>
              <a:rPr sz="1125" b="0">
                <a:solidFill>
                  <a:srgbClr val="56675F"/>
                </a:solidFill>
                <a:latin typeface="DejaVu Sans"/>
                <a:ea typeface="DejaVu Sans"/>
                <a:cs typeface="DejaVu Sans"/>
              </a:rPr>
              <a:t>099 / 100</a:t>
            </a:r>
          </a:p>
        </p:txBody>
      </p:sp>
    </p:spTree>
    <p:extLst>
      <p:ext uri="{BB962C8B-B14F-4D97-AF65-F5344CB8AC3E}">
        <p14:creationId xmlns:p14="http://schemas.microsoft.com/office/powerpoint/2010/main" val="1725360550"/>
      </p:ext>
    </p:extLst>
  </p:cSld>
</p:sld>
</file>

<file path=ppt/slides/slide100.xml><?xml version="1.0" encoding="utf-8"?>
<p:sld xmlns:p="http://schemas.openxmlformats.org/presentationml/2006/main">
  <p:cSld>
    <p:bg>
      <p:bgPr>
        <a:solidFill xmlns:a="http://schemas.openxmlformats.org/drawingml/2006/main">
          <a:srgbClr val="16392F"/>
        </a:solidFill>
      </p:bgPr>
    </p:bg>
    <p:spTree>
      <p:nvGrpSpPr>
        <p:cNvPr id="1" name=""/>
        <p:cNvGrpSpPr/>
        <p:nvPr/>
      </p:nvGrpSpPr>
      <p:grpSpPr>
        <a:xfrm xmlns:a="http://schemas.openxmlformats.org/drawingml/2006/main"/>
      </p:grpSpPr>
      <p:sp>
        <p:nvSpPr>
          <p:cNvPr id="12" name="LES RÉFLEXES À CONSERVER">
            <a:extLst xmlns:a="http://schemas.openxmlformats.org/drawingml/2006/main">
              <a:ext uri="{FF2B5EF4-FFF2-40B4-BE49-F238E27FC236}">
                <a16:creationId xmlns:a16="http://schemas.microsoft.com/office/drawing/2014/main" id="{368AEB22-DB70-4CD0-AF8F-6824466965B3}"/>
              </a:ext>
            </a:extLst>
          </p:cNvPr>
          <p:cNvSpPr>
            <a:spLocks xmlns:a="http://schemas.openxmlformats.org/drawingml/2006/main" noGrp="1"/>
          </p:cNvSpPr>
          <p:nvPr/>
        </p:nvSpPr>
        <p:spPr>
          <a:xfrm xmlns:a="http://schemas.openxmlformats.org/drawingml/2006/main">
            <a:off x="609600" y="457200"/>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1">
                <a:solidFill>
                  <a:srgbClr val="A6D6BC"/>
                </a:solidFill>
                <a:latin typeface="DejaVu Sans"/>
                <a:ea typeface="DejaVu Sans"/>
                <a:cs typeface="DejaVu Sans"/>
              </a:defRPr>
            </a:pPr>
            <a:r>
              <a:rPr sz="1575" b="1">
                <a:solidFill>
                  <a:srgbClr val="A6D6BC"/>
                </a:solidFill>
                <a:latin typeface="DejaVu Sans"/>
                <a:ea typeface="DejaVu Sans"/>
                <a:cs typeface="DejaVu Sans"/>
              </a:rPr>
              <a:t>LES RÉFLEXES À CONSERVER</a:t>
            </a:r>
          </a:p>
        </p:txBody>
      </p:sp>
      <p:sp>
        <p:nvSpPr>
          <p:cNvPr id="2" name="Calculer. Vérifier. Interpréter.">
            <a:extLst xmlns:a="http://schemas.openxmlformats.org/drawingml/2006/main">
              <a:ext uri="{FF2B5EF4-FFF2-40B4-BE49-F238E27FC236}">
                <a16:creationId xmlns:a16="http://schemas.microsoft.com/office/drawing/2014/main" id="{7C040609-A110-498F-894D-A6EB54A63EBE}"/>
              </a:ext>
            </a:extLst>
          </p:cNvPr>
          <p:cNvSpPr>
            <a:spLocks xmlns:a="http://schemas.openxmlformats.org/drawingml/2006/main" noGrp="1"/>
          </p:cNvSpPr>
          <p:nvPr/>
        </p:nvSpPr>
        <p:spPr>
          <a:xfrm xmlns:a="http://schemas.openxmlformats.org/drawingml/2006/main">
            <a:off x="609600" y="1057275"/>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275" b="1">
                <a:solidFill>
                  <a:srgbClr val="FFFFFF"/>
                </a:solidFill>
                <a:latin typeface="DejaVu Sans"/>
                <a:ea typeface="DejaVu Sans"/>
                <a:cs typeface="DejaVu Sans"/>
              </a:defRPr>
            </a:pPr>
            <a:r>
              <a:rPr sz="4275" b="1">
                <a:solidFill>
                  <a:srgbClr val="FFFFFF"/>
                </a:solidFill>
                <a:latin typeface="DejaVu Sans"/>
                <a:ea typeface="DejaVu Sans"/>
                <a:cs typeface="DejaVu Sans"/>
              </a:rPr>
              <a:t>Calculer. Vérifier. Interpréter.</a:t>
            </a:r>
          </a:p>
        </p:txBody>
      </p:sp>
      <p:sp>
        <p:nvSpPr>
          <p:cNvPr id="3" name="Avant le calcul">
            <a:extLst xmlns:a="http://schemas.openxmlformats.org/drawingml/2006/main">
              <a:ext uri="{FF2B5EF4-FFF2-40B4-BE49-F238E27FC236}">
                <a16:creationId xmlns:a16="http://schemas.microsoft.com/office/drawing/2014/main" id="{EC735F66-5F26-4588-9831-4E0C550F16ED}"/>
              </a:ext>
            </a:extLst>
          </p:cNvPr>
          <p:cNvSpPr>
            <a:spLocks xmlns:a="http://schemas.openxmlformats.org/drawingml/2006/main" noGrp="1"/>
          </p:cNvSpPr>
          <p:nvPr/>
        </p:nvSpPr>
        <p:spPr>
          <a:xfrm xmlns:a="http://schemas.openxmlformats.org/drawingml/2006/main">
            <a:off x="609600" y="2686050"/>
            <a:ext cx="2571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A6D6BC"/>
                </a:solidFill>
                <a:latin typeface="DejaVu Sans"/>
                <a:ea typeface="DejaVu Sans"/>
                <a:cs typeface="DejaVu Sans"/>
              </a:defRPr>
            </a:pPr>
            <a:r>
              <a:rPr sz="2025" b="1">
                <a:solidFill>
                  <a:srgbClr val="A6D6BC"/>
                </a:solidFill>
                <a:latin typeface="DejaVu Sans"/>
                <a:ea typeface="DejaVu Sans"/>
                <a:cs typeface="DejaVu Sans"/>
              </a:rPr>
              <a:t>Avant le calcul</a:t>
            </a:r>
          </a:p>
        </p:txBody>
      </p:sp>
      <p:sp>
        <p:nvSpPr>
          <p:cNvPr id="4" name="Définir la grandeur, l’unité et la base de co">
            <a:extLst xmlns:a="http://schemas.openxmlformats.org/drawingml/2006/main">
              <a:ext uri="{FF2B5EF4-FFF2-40B4-BE49-F238E27FC236}">
                <a16:creationId xmlns:a16="http://schemas.microsoft.com/office/drawing/2014/main" id="{82C0A3DD-B708-4508-B334-EFDB5085F319}"/>
              </a:ext>
            </a:extLst>
          </p:cNvPr>
          <p:cNvSpPr>
            <a:spLocks xmlns:a="http://schemas.openxmlformats.org/drawingml/2006/main" noGrp="1"/>
          </p:cNvSpPr>
          <p:nvPr/>
        </p:nvSpPr>
        <p:spPr>
          <a:xfrm xmlns:a="http://schemas.openxmlformats.org/drawingml/2006/main">
            <a:off x="3571875" y="2686050"/>
            <a:ext cx="77438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Définir la grandeur, l’unité et la base de comparaison.</a:t>
            </a:r>
          </a:p>
        </p:txBody>
      </p:sp>
      <p:sp>
        <p:nvSpPr>
          <p:cNvPr id="5" name="Pendant le calcul">
            <a:extLst xmlns:a="http://schemas.openxmlformats.org/drawingml/2006/main">
              <a:ext uri="{FF2B5EF4-FFF2-40B4-BE49-F238E27FC236}">
                <a16:creationId xmlns:a16="http://schemas.microsoft.com/office/drawing/2014/main" id="{302C598D-C6F9-43A5-9731-9F99834E4FA3}"/>
              </a:ext>
            </a:extLst>
          </p:cNvPr>
          <p:cNvSpPr>
            <a:spLocks xmlns:a="http://schemas.openxmlformats.org/drawingml/2006/main" noGrp="1"/>
          </p:cNvSpPr>
          <p:nvPr/>
        </p:nvSpPr>
        <p:spPr>
          <a:xfrm xmlns:a="http://schemas.openxmlformats.org/drawingml/2006/main">
            <a:off x="609600" y="3667125"/>
            <a:ext cx="2571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A6D6BC"/>
                </a:solidFill>
                <a:latin typeface="DejaVu Sans"/>
                <a:ea typeface="DejaVu Sans"/>
                <a:cs typeface="DejaVu Sans"/>
              </a:defRPr>
            </a:pPr>
            <a:r>
              <a:rPr sz="2025" b="1">
                <a:solidFill>
                  <a:srgbClr val="A6D6BC"/>
                </a:solidFill>
                <a:latin typeface="DejaVu Sans"/>
                <a:ea typeface="DejaVu Sans"/>
                <a:cs typeface="DejaVu Sans"/>
              </a:rPr>
              <a:t>Pendant le calcul</a:t>
            </a:r>
          </a:p>
        </p:txBody>
      </p:sp>
      <p:sp>
        <p:nvSpPr>
          <p:cNvPr id="6" name="Relier les cellules, fixer les hypothèses com">
            <a:extLst xmlns:a="http://schemas.openxmlformats.org/drawingml/2006/main">
              <a:ext uri="{FF2B5EF4-FFF2-40B4-BE49-F238E27FC236}">
                <a16:creationId xmlns:a16="http://schemas.microsoft.com/office/drawing/2014/main" id="{BCC7DA3F-B6B8-41BF-A677-2CD3A1412F24}"/>
              </a:ext>
            </a:extLst>
          </p:cNvPr>
          <p:cNvSpPr>
            <a:spLocks xmlns:a="http://schemas.openxmlformats.org/drawingml/2006/main" noGrp="1"/>
          </p:cNvSpPr>
          <p:nvPr/>
        </p:nvSpPr>
        <p:spPr>
          <a:xfrm xmlns:a="http://schemas.openxmlformats.org/drawingml/2006/main">
            <a:off x="3571875" y="3667125"/>
            <a:ext cx="77438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Relier les cellules, fixer les hypothèses communes, contrôler les plages.</a:t>
            </a:r>
          </a:p>
        </p:txBody>
      </p:sp>
      <p:sp>
        <p:nvSpPr>
          <p:cNvPr id="7" name="Après le calcul">
            <a:extLst xmlns:a="http://schemas.openxmlformats.org/drawingml/2006/main">
              <a:ext uri="{FF2B5EF4-FFF2-40B4-BE49-F238E27FC236}">
                <a16:creationId xmlns:a16="http://schemas.microsoft.com/office/drawing/2014/main" id="{9A3A4C7E-EADE-4183-974D-C1823C4CE262}"/>
              </a:ext>
            </a:extLst>
          </p:cNvPr>
          <p:cNvSpPr>
            <a:spLocks xmlns:a="http://schemas.openxmlformats.org/drawingml/2006/main" noGrp="1"/>
          </p:cNvSpPr>
          <p:nvPr/>
        </p:nvSpPr>
        <p:spPr>
          <a:xfrm xmlns:a="http://schemas.openxmlformats.org/drawingml/2006/main">
            <a:off x="609600" y="4648200"/>
            <a:ext cx="2571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A6D6BC"/>
                </a:solidFill>
                <a:latin typeface="DejaVu Sans"/>
                <a:ea typeface="DejaVu Sans"/>
                <a:cs typeface="DejaVu Sans"/>
              </a:defRPr>
            </a:pPr>
            <a:r>
              <a:rPr sz="2025" b="1">
                <a:solidFill>
                  <a:srgbClr val="A6D6BC"/>
                </a:solidFill>
                <a:latin typeface="DejaVu Sans"/>
                <a:ea typeface="DejaVu Sans"/>
                <a:cs typeface="DejaVu Sans"/>
              </a:rPr>
              <a:t>Après le calcul</a:t>
            </a:r>
          </a:p>
        </p:txBody>
      </p:sp>
      <p:sp>
        <p:nvSpPr>
          <p:cNvPr id="8" name="Vérifier un résultat simple et écrire ce que ">
            <a:extLst xmlns:a="http://schemas.openxmlformats.org/drawingml/2006/main">
              <a:ext uri="{FF2B5EF4-FFF2-40B4-BE49-F238E27FC236}">
                <a16:creationId xmlns:a16="http://schemas.microsoft.com/office/drawing/2014/main" id="{B811F480-8231-40D2-8224-391A2BD5FC75}"/>
              </a:ext>
            </a:extLst>
          </p:cNvPr>
          <p:cNvSpPr>
            <a:spLocks xmlns:a="http://schemas.openxmlformats.org/drawingml/2006/main" noGrp="1"/>
          </p:cNvSpPr>
          <p:nvPr/>
        </p:nvSpPr>
        <p:spPr>
          <a:xfrm xmlns:a="http://schemas.openxmlformats.org/drawingml/2006/main">
            <a:off x="3571875" y="4648200"/>
            <a:ext cx="77438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Vérifier un résultat simple et écrire ce que le nombre signifie.</a:t>
            </a:r>
          </a:p>
        </p:txBody>
      </p:sp>
      <p:sp>
        <p:nvSpPr>
          <p:cNvPr id="9" name="Le tableur calcule. L’économiste donne un sen">
            <a:extLst xmlns:a="http://schemas.openxmlformats.org/drawingml/2006/main">
              <a:ext uri="{FF2B5EF4-FFF2-40B4-BE49-F238E27FC236}">
                <a16:creationId xmlns:a16="http://schemas.microsoft.com/office/drawing/2014/main" id="{FAE3911B-5172-4B02-BD06-D7344EE7A525}"/>
              </a:ext>
            </a:extLst>
          </p:cNvPr>
          <p:cNvSpPr>
            <a:spLocks xmlns:a="http://schemas.openxmlformats.org/drawingml/2006/main" noGrp="1"/>
          </p:cNvSpPr>
          <p:nvPr/>
        </p:nvSpPr>
        <p:spPr>
          <a:xfrm xmlns:a="http://schemas.openxmlformats.org/drawingml/2006/main">
            <a:off x="609600" y="5857875"/>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D0E1D4"/>
                </a:solidFill>
                <a:latin typeface="DejaVu Sans"/>
                <a:ea typeface="DejaVu Sans"/>
                <a:cs typeface="DejaVu Sans"/>
              </a:defRPr>
            </a:pPr>
            <a:r>
              <a:rPr sz="2025" b="1">
                <a:solidFill>
                  <a:srgbClr val="D0E1D4"/>
                </a:solidFill>
                <a:latin typeface="DejaVu Sans"/>
                <a:ea typeface="DejaVu Sans"/>
                <a:cs typeface="DejaVu Sans"/>
              </a:rPr>
              <a:t>Le tableur calcule. L’économiste donne un sens au résultat.</a:t>
            </a:r>
          </a:p>
        </p:txBody>
      </p:sp>
      <p:sp>
        <p:nvSpPr>
          <p:cNvPr id="10" name="FIN DU COURS • EXCEL POUR L’ÉCONOMIE">
            <a:extLst xmlns:a="http://schemas.openxmlformats.org/drawingml/2006/main">
              <a:ext uri="{FF2B5EF4-FFF2-40B4-BE49-F238E27FC236}">
                <a16:creationId xmlns:a16="http://schemas.microsoft.com/office/drawing/2014/main" id="{03FB2C44-251F-46A0-B144-BAF46C6C27A3}"/>
              </a:ext>
            </a:extLst>
          </p:cNvPr>
          <p:cNvSpPr>
            <a:spLocks xmlns:a="http://schemas.openxmlformats.org/drawingml/2006/main" noGrp="1"/>
          </p:cNvSpPr>
          <p:nvPr/>
        </p:nvSpPr>
        <p:spPr>
          <a:xfrm xmlns:a="http://schemas.openxmlformats.org/drawingml/2006/main">
            <a:off x="609600" y="6429375"/>
            <a:ext cx="1019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0">
                <a:solidFill>
                  <a:srgbClr val="B8CCBE"/>
                </a:solidFill>
                <a:latin typeface="DejaVu Sans"/>
                <a:ea typeface="DejaVu Sans"/>
                <a:cs typeface="DejaVu Sans"/>
              </a:defRPr>
            </a:pPr>
            <a:r>
              <a:rPr sz="1125" b="0">
                <a:solidFill>
                  <a:srgbClr val="B8CCBE"/>
                </a:solidFill>
                <a:latin typeface="DejaVu Sans"/>
                <a:ea typeface="DejaVu Sans"/>
                <a:cs typeface="DejaVu Sans"/>
              </a:rPr>
              <a:t>FIN DU COURS • EXCEL POUR L’ÉCONOMIE</a:t>
            </a:r>
          </a:p>
        </p:txBody>
      </p:sp>
      <p:sp>
        <p:nvSpPr>
          <p:cNvPr id="11" name="100 / 100">
            <a:extLst xmlns:a="http://schemas.openxmlformats.org/drawingml/2006/main">
              <a:ext uri="{FF2B5EF4-FFF2-40B4-BE49-F238E27FC236}">
                <a16:creationId xmlns:a16="http://schemas.microsoft.com/office/drawing/2014/main" id="{1DDC2D92-D743-4637-8948-AD3B238500A3}"/>
              </a:ext>
            </a:extLst>
          </p:cNvPr>
          <p:cNvSpPr>
            <a:spLocks xmlns:a="http://schemas.openxmlformats.org/drawingml/2006/main" noGrp="1"/>
          </p:cNvSpPr>
          <p:nvPr/>
        </p:nvSpPr>
        <p:spPr>
          <a:xfrm xmlns:a="http://schemas.openxmlformats.org/drawingml/2006/main">
            <a:off x="10572750" y="6429375"/>
            <a:ext cx="10287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125" b="0">
                <a:solidFill>
                  <a:srgbClr val="B8CCBE"/>
                </a:solidFill>
                <a:latin typeface="DejaVu Sans"/>
                <a:ea typeface="DejaVu Sans"/>
                <a:cs typeface="DejaVu Sans"/>
              </a:defRPr>
            </a:pPr>
            <a:r>
              <a:rPr sz="1125" b="0">
                <a:solidFill>
                  <a:srgbClr val="B8CCBE"/>
                </a:solidFill>
                <a:latin typeface="DejaVu Sans"/>
                <a:ea typeface="DejaVu Sans"/>
                <a:cs typeface="DejaVu Sans"/>
              </a:rPr>
              <a:t>100 / 100</a:t>
            </a:r>
          </a:p>
        </p:txBody>
      </p:sp>
    </p:spTree>
    <p:extLst>
      <p:ext uri="{BB962C8B-B14F-4D97-AF65-F5344CB8AC3E}">
        <p14:creationId xmlns:p14="http://schemas.microsoft.com/office/powerpoint/2010/main" val="1823210813"/>
      </p:ext>
    </p:extLst>
  </p:cSld>
</p:sld>
</file>

<file path=ppt/theme/theme1.xml><?xml version="1.0" encoding="utf-8"?>
<a:theme xmlns:a="http://schemas.openxmlformats.org/drawingml/2006/main" name="AcquisIA">
  <a:themeElements>
    <a:clrScheme name="AcquisIA">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AcquisI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AcquisIA</ap:Application>
  <ap:PresentationFormat>Converted Presentation</ap:PresentationFormat>
  <ap:Slides>100</ap:Slides>
  <ap:Notes>100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AcquisIA</dc:creator>
  <lastModifiedBy>AcquisIA</lastModifiedBy>
  <dc:title>Excel pour l’économie — UIR</dc:title>
  <dcterms:created xsi:type="dcterms:W3CDTF">2026-10-02T08:00:12.7710000Z</dcterms:created>
  <dcterms:modified xsi:type="dcterms:W3CDTF">2026-10-02T08:00:12.7710000Z</dcterms:modified>
</coreProperties>
</file>